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autoCompressPictures="0">
  <p:sldMasterIdLst>
    <p:sldMasterId id="2147483648" r:id="rId1"/>
  </p:sldMasterIdLst>
  <p:notesMasterIdLst>
    <p:notesMasterId r:id="rId23"/>
  </p:notesMasterIdLst>
  <p:sldIdLst>
    <p:sldId id="256" r:id="rId2"/>
    <p:sldId id="276" r:id="rId3"/>
    <p:sldId id="259" r:id="rId4"/>
    <p:sldId id="258" r:id="rId5"/>
    <p:sldId id="277" r:id="rId6"/>
    <p:sldId id="284" r:id="rId7"/>
    <p:sldId id="274" r:id="rId8"/>
    <p:sldId id="278" r:id="rId9"/>
    <p:sldId id="279" r:id="rId10"/>
    <p:sldId id="280" r:id="rId11"/>
    <p:sldId id="271" r:id="rId12"/>
    <p:sldId id="281" r:id="rId13"/>
    <p:sldId id="282" r:id="rId14"/>
    <p:sldId id="283" r:id="rId15"/>
    <p:sldId id="275" r:id="rId16"/>
    <p:sldId id="286" r:id="rId17"/>
    <p:sldId id="287" r:id="rId18"/>
    <p:sldId id="288" r:id="rId19"/>
    <p:sldId id="272" r:id="rId20"/>
    <p:sldId id="289" r:id="rId21"/>
    <p:sldId id="269" r:id="rId22"/>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91" d="100"/>
          <a:sy n="91" d="100"/>
        </p:scale>
        <p:origin x="1210" y="4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9306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373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7087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9464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5EE24DF1-F599-0538-EDE2-0C81F55ED757}"/>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id="{BD513C47-6933-8463-46C4-A89EF21AC65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id="{19D0CBBC-F3D3-A497-3932-31B099948D2D}"/>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65531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165024DE-F8F1-3462-9DD4-FB88EEA45C7A}"/>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id="{0BC7858E-1C24-ED2D-4852-D65086B8A30C}"/>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id="{EC35A0B5-3903-D3EF-FC26-F3358EC59469}"/>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725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F0E8886A-D77D-55B3-24AE-435F6C20D31D}"/>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id="{A41357E8-2BC3-4F2F-7082-216F7EBFD061}"/>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id="{E8F3BCA2-39F0-FBA2-2BA7-0733646B99BB}"/>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6506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4544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a:extLst>
            <a:ext uri="{FF2B5EF4-FFF2-40B4-BE49-F238E27FC236}">
              <a16:creationId xmlns:a16="http://schemas.microsoft.com/office/drawing/2014/main" id="{116E1262-D18E-88E8-5DAF-E8C794956DB6}"/>
            </a:ext>
          </a:extLst>
        </p:cNvPr>
        <p:cNvGrpSpPr/>
        <p:nvPr/>
      </p:nvGrpSpPr>
      <p:grpSpPr>
        <a:xfrm>
          <a:off x="0" y="0"/>
          <a:ext cx="0" cy="0"/>
          <a:chOff x="0" y="0"/>
          <a:chExt cx="0" cy="0"/>
        </a:xfrm>
      </p:grpSpPr>
      <p:sp>
        <p:nvSpPr>
          <p:cNvPr id="103" name="Google Shape;103;p5:notes">
            <a:extLst>
              <a:ext uri="{FF2B5EF4-FFF2-40B4-BE49-F238E27FC236}">
                <a16:creationId xmlns:a16="http://schemas.microsoft.com/office/drawing/2014/main" id="{B0EC860C-1F3F-F217-04D9-9153FE06674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a:extLst>
              <a:ext uri="{FF2B5EF4-FFF2-40B4-BE49-F238E27FC236}">
                <a16:creationId xmlns:a16="http://schemas.microsoft.com/office/drawing/2014/main" id="{937FFBCB-75F4-5BA1-5971-0991910DD409}"/>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04574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9600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a:extLst>
            <a:ext uri="{FF2B5EF4-FFF2-40B4-BE49-F238E27FC236}">
              <a16:creationId xmlns:a16="http://schemas.microsoft.com/office/drawing/2014/main" id="{7FD5D3FD-D327-15B1-2777-94E8D4859FA6}"/>
            </a:ext>
          </a:extLst>
        </p:cNvPr>
        <p:cNvGrpSpPr/>
        <p:nvPr/>
      </p:nvGrpSpPr>
      <p:grpSpPr>
        <a:xfrm>
          <a:off x="0" y="0"/>
          <a:ext cx="0" cy="0"/>
          <a:chOff x="0" y="0"/>
          <a:chExt cx="0" cy="0"/>
        </a:xfrm>
      </p:grpSpPr>
      <p:sp>
        <p:nvSpPr>
          <p:cNvPr id="93" name="Google Shape;93;p2:notes">
            <a:extLst>
              <a:ext uri="{FF2B5EF4-FFF2-40B4-BE49-F238E27FC236}">
                <a16:creationId xmlns:a16="http://schemas.microsoft.com/office/drawing/2014/main" id="{EE31901E-3DD4-5C41-32E1-2FA2A094463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a:extLst>
              <a:ext uri="{FF2B5EF4-FFF2-40B4-BE49-F238E27FC236}">
                <a16:creationId xmlns:a16="http://schemas.microsoft.com/office/drawing/2014/main" id="{E5E5FA00-684F-0D42-370E-87C79D3105F1}"/>
              </a:ext>
            </a:extLst>
          </p:cNvPr>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12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583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 name="Google Shape;94;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0729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7"/>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19" name="Google Shape;19;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20" name="Google Shape;20;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6"/>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76" name="Google Shape;76;p1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77" name="Google Shape;77;p1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7"/>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82" name="Google Shape;82;p1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83" name="Google Shape;83;p1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3" name="Google Shape;23;p8"/>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25" name="Google Shape;25;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solidFill>
                  <a:schemeClr val="dk1"/>
                </a:solidFill>
                <a:latin typeface="Times New Roman" panose="02020603050405020304" pitchFamily="18" charset="0"/>
                <a:cs typeface="Times New Roman" panose="02020603050405020304" pitchFamily="18" charset="0"/>
              </a:rPr>
              <a:t>21GNP301 Community Connect</a:t>
            </a:r>
            <a:endParaRPr lang="en-IN" dirty="0"/>
          </a:p>
        </p:txBody>
      </p:sp>
      <p:sp>
        <p:nvSpPr>
          <p:cNvPr id="26" name="Google Shape;26;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pic>
        <p:nvPicPr>
          <p:cNvPr id="7" name="Google Shape;90;p1"/>
          <p:cNvPicPr preferRelativeResize="0"/>
          <p:nvPr userDrawn="1"/>
        </p:nvPicPr>
        <p:blipFill rotWithShape="1">
          <a:blip r:embed="rId2"/>
          <a:srcRect/>
          <a:stretch>
            <a:fillRect/>
          </a:stretch>
        </p:blipFill>
        <p:spPr>
          <a:xfrm>
            <a:off x="457200" y="260735"/>
            <a:ext cx="1653381" cy="570680"/>
          </a:xfrm>
          <a:prstGeom prst="rect">
            <a:avLst/>
          </a:prstGeom>
          <a:noFill/>
          <a:ln>
            <a:noFill/>
          </a:ln>
        </p:spPr>
      </p:pic>
      <p:pic>
        <p:nvPicPr>
          <p:cNvPr id="8" name="Picture 7" descr="C:\Users\User\AppData\Local\Microsoft\Windows\INetCache\Content.MSO\309FACD5.tmp"/>
          <p:cNvPicPr/>
          <p:nvPr userDrawn="1"/>
        </p:nvPicPr>
        <p:blipFill rotWithShape="1">
          <a:blip r:embed="rId3">
            <a:extLst>
              <a:ext uri="{28A0092B-C50C-407E-A947-70E740481C1C}">
                <a14:useLocalDpi xmlns:a14="http://schemas.microsoft.com/office/drawing/2010/main" val="0"/>
              </a:ext>
            </a:extLst>
          </a:blip>
          <a:srcRect b="20290"/>
          <a:stretch>
            <a:fillRect/>
          </a:stretch>
        </p:blipFill>
        <p:spPr bwMode="auto">
          <a:xfrm>
            <a:off x="3705225" y="131327"/>
            <a:ext cx="1733550" cy="829495"/>
          </a:xfrm>
          <a:prstGeom prst="rect">
            <a:avLst/>
          </a:prstGeom>
          <a:noFill/>
          <a:ln>
            <a:noFill/>
          </a:ln>
        </p:spPr>
      </p:pic>
      <p:pic>
        <p:nvPicPr>
          <p:cNvPr id="9" name="Picture 8" descr="C:\Users\User\AppData\Local\Microsoft\Windows\INetCache\Content.MSO\6D370AAB.tmp"/>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68724" y="260734"/>
            <a:ext cx="1514475" cy="809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9"/>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panose="020F0502020204030204"/>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9"/>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31" name="Google Shape;31;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32" name="Google Shape;32;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0"/>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10"/>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38" name="Google Shape;38;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solidFill>
                  <a:schemeClr val="dk1"/>
                </a:solidFill>
                <a:latin typeface="Times New Roman" panose="02020603050405020304" pitchFamily="18" charset="0"/>
                <a:cs typeface="Times New Roman" panose="02020603050405020304" pitchFamily="18" charset="0"/>
              </a:rPr>
              <a:t>21GNP301 Community Connect</a:t>
            </a:r>
            <a:endParaRPr lang="en-IN" dirty="0"/>
          </a:p>
        </p:txBody>
      </p:sp>
      <p:sp>
        <p:nvSpPr>
          <p:cNvPr id="39" name="Google Shape;39;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panose="020F050202020403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11"/>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11"/>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11"/>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47" name="Google Shape;47;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48" name="Google Shape;48;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52" name="Google Shape;5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53" name="Google Shape;5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56" name="Google Shape;56;p1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57" name="Google Shape;57;p1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4"/>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4"/>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63" name="Google Shape;63;p1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64" name="Google Shape;64;p1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panose="020F0502020204030204"/>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5"/>
          <p:cNvSpPr>
            <a:spLocks noGrp="1"/>
          </p:cNvSpPr>
          <p:nvPr>
            <p:ph type="pic" idx="2"/>
          </p:nvPr>
        </p:nvSpPr>
        <p:spPr>
          <a:xfrm>
            <a:off x="1792288" y="612775"/>
            <a:ext cx="5486400" cy="4114800"/>
          </a:xfrm>
          <a:prstGeom prst="rect">
            <a:avLst/>
          </a:prstGeom>
          <a:noFill/>
          <a:ln>
            <a:noFill/>
          </a:ln>
        </p:spPr>
      </p:sp>
      <p:sp>
        <p:nvSpPr>
          <p:cNvPr id="68" name="Google Shape;68;p1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10/17/2024</a:t>
            </a:r>
          </a:p>
        </p:txBody>
      </p:sp>
      <p:sp>
        <p:nvSpPr>
          <p:cNvPr id="70" name="Google Shape;70;p1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IN"/>
              <a:t>21GNP301 Community Connect</a:t>
            </a:r>
          </a:p>
        </p:txBody>
      </p:sp>
      <p:sp>
        <p:nvSpPr>
          <p:cNvPr id="71" name="Google Shape;71;p1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panose="020B0604020202020204"/>
              <a:buChar char="•"/>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406400" algn="l" rtl="0">
              <a:spcBef>
                <a:spcPts val="56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81000" algn="l" rtl="0">
              <a:spcBef>
                <a:spcPts val="48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US"/>
              <a:t>10/17/2024</a:t>
            </a:r>
          </a:p>
        </p:txBody>
      </p:sp>
      <p:sp>
        <p:nvSpPr>
          <p:cNvPr id="13" name="Google Shape;13;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IN"/>
              <a:t>21GNP301 Community Connect</a:t>
            </a:r>
          </a:p>
        </p:txBody>
      </p:sp>
      <p:sp>
        <p:nvSpPr>
          <p:cNvPr id="14" name="Google Shape;14;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pixabay.com/en/person-individually-alone-icon-1824144/"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rive.google.com/drive/folders/11kga53skyIjzb3dD0Ste83ef5Udkpp_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rawpixel.com/image/380148/free-photo-image-team-achievement-african"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hyperlink" Target="https://drive.google.com/drive/folders/11kga53skyIjzb3dD0Ste83ef5Udkpp_K"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www.rawpixel.com/image/380148/free-photo-image-team-achievement-african" TargetMode="Externa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drive.google.com/drive/folders/11kga53skyIjzb3dD0Ste83ef5Udkpp_K"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www.rawpixel.com/image/380148/free-photo-image-team-achievement-african" TargetMode="Externa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www.rawpixel.com/image/380148/free-photo-image-team-achievement-africa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hyperlink" Target="https://drive.google.com/drive/folders/11kga53skyIjzb3dD0Ste83ef5Udkpp_K" TargetMode="External"/><Relationship Id="rId4" Type="http://schemas.openxmlformats.org/officeDocument/2006/relationships/hyperlink" Target="https://freepngimg.com/png/32793-students-learning-transparent-background"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freepngimg.com/png/32793-students-learning-transparent-background"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openclipart.org/detail/190959/flat-map" TargetMode="External"/><Relationship Id="rId5" Type="http://schemas.openxmlformats.org/officeDocument/2006/relationships/image" Target="../media/image6.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www.pngall.com/learning-png/download/46911" TargetMode="Externa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gif"/><Relationship Id="rId5" Type="http://schemas.openxmlformats.org/officeDocument/2006/relationships/image" Target="../media/image7.png"/><Relationship Id="rId4" Type="http://schemas.openxmlformats.org/officeDocument/2006/relationships/hyperlink" Target="https://pixabay.com/ko/%EB%85%B8%EC%9D%B8-%EB%85%B8%EC%9D%B8%EC%9D%84-%EC%9C%84%ED%95%9C-%EC%BC%80%EC%96%B4-%EB%B3%B4%ED%98%B8-%EC%B1%85%EC%9E%84-%EC%9D%80%ED%87%B4-%EA%B0%80%EC%A0%95-%EC%98%9B-%EC%82%AC%EB%9E%8C%EC%9D%98-%ED%99%88-150593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pixabay.com/ko/%EB%85%B8%EC%9D%B8-%EB%85%B8%EC%9D%B8%EC%9D%84-%EC%9C%84%ED%95%9C-%EC%BC%80%EC%96%B4-%EB%B3%B4%ED%98%B8-%EC%B1%85%EC%9E%84-%EC%9D%80%ED%87%B4-%EA%B0%80%EC%A0%95-%EC%98%9B-%EC%82%AC%EB%9E%8C%EC%9D%98-%ED%99%88-1505939/"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pngall.com/profile-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www.pngall.com/profile-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pixabay.com/en/person-individually-alone-icon-182414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1007269" y="2175236"/>
            <a:ext cx="7772400" cy="1470025"/>
          </a:xfrm>
          <a:prstGeom prst="rect">
            <a:avLst/>
          </a:prstGeom>
          <a:noFill/>
          <a:ln>
            <a:noFill/>
          </a:ln>
        </p:spPr>
        <p:txBody>
          <a:bodyPr spcFirstLastPara="1" wrap="square" lIns="91425" tIns="45700" rIns="91425" bIns="45700" anchor="ctr" anchorCtr="0">
            <a:normAutofit fontScale="90000"/>
          </a:bodyPr>
          <a:lstStyle/>
          <a:p>
            <a:pPr marL="0" lvl="0" indent="0" rtl="0">
              <a:spcBef>
                <a:spcPts val="0"/>
              </a:spcBef>
              <a:spcAft>
                <a:spcPts val="0"/>
              </a:spcAft>
              <a:buClr>
                <a:schemeClr val="dk1"/>
              </a:buClr>
              <a:buSzPts val="4400"/>
              <a:buFont typeface="Calibri" panose="020F0502020204030204"/>
              <a:buNone/>
            </a:pPr>
            <a:r>
              <a:rPr lang="en-US" sz="3900" dirty="0">
                <a:latin typeface="Times New Roman" panose="02020603050405020304" pitchFamily="18" charset="0"/>
                <a:cs typeface="Times New Roman" panose="02020603050405020304" pitchFamily="18" charset="0"/>
              </a:rPr>
              <a:t>GOLDEN HEARTS COMMUNITY OUTREACH</a:t>
            </a:r>
            <a:br>
              <a:rPr lang="en-US"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Volunteering at old age homes</a:t>
            </a:r>
            <a:endParaRPr sz="2800" dirty="0">
              <a:latin typeface="Times New Roman" panose="02020603050405020304" pitchFamily="18" charset="0"/>
              <a:cs typeface="Times New Roman" panose="02020603050405020304" pitchFamily="18" charset="0"/>
            </a:endParaRPr>
          </a:p>
        </p:txBody>
      </p:sp>
      <p:sp>
        <p:nvSpPr>
          <p:cNvPr id="89" name="Google Shape;89;p1"/>
          <p:cNvSpPr txBox="1">
            <a:spLocks noGrp="1"/>
          </p:cNvSpPr>
          <p:nvPr>
            <p:ph type="subTitle" idx="1"/>
          </p:nvPr>
        </p:nvSpPr>
        <p:spPr>
          <a:xfrm>
            <a:off x="5443231" y="3592848"/>
            <a:ext cx="4605337" cy="3579042"/>
          </a:xfrm>
          <a:prstGeom prst="rect">
            <a:avLst/>
          </a:prstGeom>
          <a:noFill/>
          <a:ln>
            <a:noFill/>
          </a:ln>
        </p:spPr>
        <p:txBody>
          <a:bodyPr spcFirstLastPara="1" wrap="square" lIns="91425" tIns="45700" rIns="91425" bIns="45700" anchor="t" anchorCtr="0">
            <a:noAutofit/>
          </a:bodyPr>
          <a:lstStyle/>
          <a:p>
            <a:pPr marL="742950" marR="898525">
              <a:lnSpc>
                <a:spcPct val="150000"/>
              </a:lnSpc>
            </a:pPr>
            <a:r>
              <a:rPr lang="en-US" sz="1350" b="1" dirty="0">
                <a:solidFill>
                  <a:schemeClr val="tx1"/>
                </a:solidFill>
                <a:effectLst/>
                <a:latin typeface="Times New Roman" panose="02020603050405020304" pitchFamily="18" charset="0"/>
                <a:ea typeface="Times New Roman" panose="02020603050405020304" pitchFamily="18" charset="0"/>
              </a:rPr>
              <a:t>Name: ANIRUDHAN M</a:t>
            </a:r>
            <a:r>
              <a:rPr lang="en-US" sz="1350" b="1" spc="-25" dirty="0">
                <a:solidFill>
                  <a:schemeClr val="tx1"/>
                </a:solidFill>
                <a:effectLst/>
                <a:latin typeface="Times New Roman" panose="02020603050405020304" pitchFamily="18" charset="0"/>
                <a:ea typeface="Times New Roman" panose="02020603050405020304" pitchFamily="18" charset="0"/>
              </a:rPr>
              <a:t>  </a:t>
            </a:r>
          </a:p>
          <a:p>
            <a:pPr marL="742950" marR="898525">
              <a:lnSpc>
                <a:spcPct val="150000"/>
              </a:lnSpc>
            </a:pPr>
            <a:r>
              <a:rPr lang="en-US" sz="1350" b="1" spc="-25" dirty="0">
                <a:solidFill>
                  <a:schemeClr val="tx1"/>
                </a:solidFill>
                <a:effectLst/>
                <a:latin typeface="Times New Roman" panose="02020603050405020304" pitchFamily="18" charset="0"/>
                <a:ea typeface="Times New Roman" panose="02020603050405020304" pitchFamily="18" charset="0"/>
              </a:rPr>
              <a:t>Reg no: </a:t>
            </a:r>
            <a:r>
              <a:rPr lang="en-US" sz="1350" b="1" dirty="0">
                <a:solidFill>
                  <a:schemeClr val="tx1"/>
                </a:solidFill>
                <a:effectLst/>
                <a:latin typeface="Times New Roman" panose="02020603050405020304" pitchFamily="18" charset="0"/>
                <a:ea typeface="Times New Roman" panose="02020603050405020304" pitchFamily="18" charset="0"/>
              </a:rPr>
              <a:t>RA2211003010824</a:t>
            </a: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Name : MITHUN  S    </a:t>
            </a: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Reg no : RA2211003010835</a:t>
            </a:r>
            <a:endParaRPr lang="en-IN" sz="1350" b="1" dirty="0">
              <a:solidFill>
                <a:schemeClr val="tx1"/>
              </a:solidFill>
              <a:effectLst/>
              <a:latin typeface="Times New Roman" panose="02020603050405020304" pitchFamily="18" charset="0"/>
              <a:ea typeface="Times New Roman" panose="02020603050405020304" pitchFamily="18" charset="0"/>
            </a:endParaRP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Name : VIGNESH A  </a:t>
            </a: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Reg no : RA2211003010839</a:t>
            </a:r>
            <a:endParaRPr lang="en-IN" sz="1350" b="1" dirty="0">
              <a:solidFill>
                <a:schemeClr val="tx1"/>
              </a:solidFill>
              <a:latin typeface="Times New Roman" panose="02020603050405020304" pitchFamily="18" charset="0"/>
              <a:ea typeface="Times New Roman" panose="02020603050405020304" pitchFamily="18" charset="0"/>
            </a:endParaRP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Name : MADAVAN G</a:t>
            </a:r>
          </a:p>
          <a:p>
            <a:pPr marL="742950" marR="898525">
              <a:lnSpc>
                <a:spcPct val="150000"/>
              </a:lnSpc>
              <a:spcAft>
                <a:spcPts val="0"/>
              </a:spcAft>
            </a:pPr>
            <a:r>
              <a:rPr lang="en-US" sz="1350" b="1" dirty="0">
                <a:solidFill>
                  <a:schemeClr val="tx1"/>
                </a:solidFill>
                <a:effectLst/>
                <a:latin typeface="Times New Roman" panose="02020603050405020304" pitchFamily="18" charset="0"/>
                <a:ea typeface="Times New Roman" panose="02020603050405020304" pitchFamily="18" charset="0"/>
              </a:rPr>
              <a:t> Reg no : RA2211003010841</a:t>
            </a:r>
            <a:endParaRPr lang="en-IN" sz="1350" b="1" dirty="0">
              <a:solidFill>
                <a:schemeClr val="tx1"/>
              </a:solidFill>
              <a:effectLst/>
              <a:latin typeface="Times New Roman" panose="02020603050405020304" pitchFamily="18" charset="0"/>
              <a:ea typeface="Times New Roman" panose="02020603050405020304" pitchFamily="18" charset="0"/>
            </a:endParaRPr>
          </a:p>
        </p:txBody>
      </p:sp>
      <p:pic>
        <p:nvPicPr>
          <p:cNvPr id="90" name="Google Shape;90;p1"/>
          <p:cNvPicPr preferRelativeResize="0"/>
          <p:nvPr/>
        </p:nvPicPr>
        <p:blipFill rotWithShape="1">
          <a:blip r:embed="rId3"/>
          <a:srcRect/>
          <a:stretch>
            <a:fillRect/>
          </a:stretch>
        </p:blipFill>
        <p:spPr>
          <a:xfrm>
            <a:off x="228600" y="164633"/>
            <a:ext cx="1653381" cy="696264"/>
          </a:xfrm>
          <a:prstGeom prst="rect">
            <a:avLst/>
          </a:prstGeom>
          <a:noFill/>
          <a:ln>
            <a:noFill/>
          </a:ln>
        </p:spPr>
      </p:pic>
      <p:sp>
        <p:nvSpPr>
          <p:cNvPr id="91" name="Google Shape;91;p1"/>
          <p:cNvSpPr/>
          <p:nvPr/>
        </p:nvSpPr>
        <p:spPr>
          <a:xfrm>
            <a:off x="1807051" y="1080899"/>
            <a:ext cx="6172200" cy="119761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SRM INSTITUTE OF SCIENCE AND TECHNOLOGY </a:t>
            </a:r>
            <a:endParaRPr sz="18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SCHOOL OF COMPUTING</a:t>
            </a:r>
            <a:endParaRPr sz="18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ctr" rtl="0">
              <a:spcBef>
                <a:spcPts val="0"/>
              </a:spcBef>
              <a:spcAft>
                <a:spcPts val="0"/>
              </a:spcAft>
              <a:buNone/>
            </a:pPr>
            <a:r>
              <a:rPr lang="en-US" sz="1800" b="1"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rPr>
              <a:t>DEPARTMENT OF COMPUTING TECHNOLOGIES</a:t>
            </a:r>
            <a:endParaRPr sz="1800" b="0"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a:p>
            <a:pPr marL="0" marR="0" lvl="0" indent="0" algn="ctr" rtl="0">
              <a:spcBef>
                <a:spcPts val="0"/>
              </a:spcBef>
              <a:spcAft>
                <a:spcPts val="0"/>
              </a:spcAft>
              <a:buNone/>
            </a:pPr>
            <a:endParaRPr lang="en-IN" sz="1800" b="1" i="0" u="none" strike="noStrike" cap="none" dirty="0">
              <a:solidFill>
                <a:schemeClr val="dk1"/>
              </a:solidFill>
              <a:latin typeface="Times New Roman" panose="02020603050405020304" pitchFamily="18" charset="0"/>
              <a:ea typeface="Calibri" panose="020F0502020204030204"/>
              <a:cs typeface="Times New Roman" panose="02020603050405020304" pitchFamily="18" charset="0"/>
              <a:sym typeface="Calibri" panose="020F0502020204030204"/>
            </a:endParaRPr>
          </a:p>
        </p:txBody>
      </p:sp>
      <p:sp>
        <p:nvSpPr>
          <p:cNvPr id="7" name="Google Shape;89;p1"/>
          <p:cNvSpPr txBox="1"/>
          <p:nvPr/>
        </p:nvSpPr>
        <p:spPr>
          <a:xfrm>
            <a:off x="-1011932" y="4943148"/>
            <a:ext cx="5214631" cy="166790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ctr" rtl="0">
              <a:lnSpc>
                <a:spcPct val="100000"/>
              </a:lnSpc>
              <a:spcBef>
                <a:spcPts val="640"/>
              </a:spcBef>
              <a:spcAft>
                <a:spcPts val="0"/>
              </a:spcAft>
              <a:buClr>
                <a:srgbClr val="888888"/>
              </a:buClr>
              <a:buSzPts val="3200"/>
              <a:buFont typeface="Arial" panose="020B0604020202020204"/>
              <a:buNone/>
              <a:defRPr sz="3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914400" marR="0" lvl="1" indent="-406400" algn="ctr" rtl="0">
              <a:lnSpc>
                <a:spcPct val="100000"/>
              </a:lnSpc>
              <a:spcBef>
                <a:spcPts val="560"/>
              </a:spcBef>
              <a:spcAft>
                <a:spcPts val="0"/>
              </a:spcAft>
              <a:buClr>
                <a:srgbClr val="888888"/>
              </a:buClr>
              <a:buSzPts val="2800"/>
              <a:buFont typeface="Arial" panose="020B0604020202020204"/>
              <a:buNone/>
              <a:defRPr sz="2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1371600" marR="0" lvl="2" indent="-381000" algn="ctr" rtl="0">
              <a:lnSpc>
                <a:spcPct val="100000"/>
              </a:lnSpc>
              <a:spcBef>
                <a:spcPts val="480"/>
              </a:spcBef>
              <a:spcAft>
                <a:spcPts val="0"/>
              </a:spcAft>
              <a:buClr>
                <a:srgbClr val="888888"/>
              </a:buClr>
              <a:buSzPts val="2400"/>
              <a:buFont typeface="Arial" panose="020B0604020202020204"/>
              <a:buNone/>
              <a:defRPr sz="24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1828800" marR="0" lvl="3"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2286000" marR="0" lvl="4"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2743200" marR="0" lvl="5"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3200400" marR="0" lvl="6"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3657600" marR="0" lvl="7"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4114800" marR="0" lvl="8" indent="-355600" algn="ctr" rtl="0">
              <a:lnSpc>
                <a:spcPct val="100000"/>
              </a:lnSpc>
              <a:spcBef>
                <a:spcPts val="400"/>
              </a:spcBef>
              <a:spcAft>
                <a:spcPts val="0"/>
              </a:spcAft>
              <a:buClr>
                <a:srgbClr val="888888"/>
              </a:buClr>
              <a:buSzPts val="2000"/>
              <a:buFont typeface="Arial" panose="020B0604020202020204"/>
              <a:buNone/>
              <a:defRPr sz="20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a:lnSpc>
                <a:spcPct val="150000"/>
              </a:lnSpc>
            </a:pPr>
            <a:r>
              <a:rPr lang="en-US" sz="1100" b="1" dirty="0">
                <a:solidFill>
                  <a:schemeClr val="tx1"/>
                </a:solidFill>
                <a:latin typeface="Times New Roman" panose="02020603050405020304" pitchFamily="18" charset="0"/>
                <a:cs typeface="Times New Roman" panose="02020603050405020304" pitchFamily="18" charset="0"/>
              </a:rPr>
              <a:t>Faculty Advisor Name: </a:t>
            </a:r>
            <a:r>
              <a:rPr lang="en-US" sz="1100" b="0" dirty="0">
                <a:effectLst/>
                <a:latin typeface="Times New Roman" panose="02020603050405020304" pitchFamily="18" charset="0"/>
                <a:ea typeface="Times New Roman" panose="02020603050405020304" pitchFamily="18" charset="0"/>
              </a:rPr>
              <a:t> </a:t>
            </a:r>
            <a:r>
              <a:rPr lang="en-US" sz="1100" dirty="0">
                <a:effectLst/>
                <a:latin typeface="Times New Roman" panose="02020603050405020304" pitchFamily="18" charset="0"/>
                <a:ea typeface="Times New Roman" panose="02020603050405020304" pitchFamily="18" charset="0"/>
              </a:rPr>
              <a:t>  </a:t>
            </a:r>
            <a:r>
              <a:rPr lang="en-US" sz="1400" b="1" dirty="0">
                <a:solidFill>
                  <a:schemeClr val="tx1"/>
                </a:solidFill>
                <a:effectLst/>
                <a:latin typeface="Times New Roman" panose="02020603050405020304" pitchFamily="18" charset="0"/>
                <a:ea typeface="Times New Roman" panose="02020603050405020304" pitchFamily="18" charset="0"/>
              </a:rPr>
              <a:t>Mrs. Kanmani</a:t>
            </a:r>
            <a:r>
              <a:rPr lang="en-US" sz="1400" b="1" dirty="0">
                <a:solidFill>
                  <a:schemeClr val="tx1"/>
                </a:solidFill>
                <a:latin typeface="Times New Roman" panose="02020603050405020304" pitchFamily="18" charset="0"/>
                <a:ea typeface="Times New Roman" panose="02020603050405020304" pitchFamily="18" charset="0"/>
              </a:rPr>
              <a:t> </a:t>
            </a:r>
            <a:r>
              <a:rPr lang="en-US" sz="1400" b="1" dirty="0">
                <a:solidFill>
                  <a:schemeClr val="tx1"/>
                </a:solidFill>
                <a:effectLst/>
                <a:latin typeface="Times New Roman" panose="02020603050405020304" pitchFamily="18" charset="0"/>
                <a:ea typeface="Times New Roman" panose="02020603050405020304" pitchFamily="18" charset="0"/>
              </a:rPr>
              <a:t>S.P,</a:t>
            </a:r>
            <a:endParaRPr lang="en-US" sz="1400" b="1" dirty="0">
              <a:solidFill>
                <a:schemeClr val="tx1"/>
              </a:solidFill>
              <a:latin typeface="Times New Roman" panose="02020603050405020304" pitchFamily="18" charset="0"/>
              <a:cs typeface="Times New Roman" panose="02020603050405020304" pitchFamily="18" charset="0"/>
            </a:endParaRPr>
          </a:p>
          <a:p>
            <a:pPr marL="0" indent="0">
              <a:lnSpc>
                <a:spcPct val="170000"/>
              </a:lnSpc>
              <a:spcBef>
                <a:spcPts val="590"/>
              </a:spcBef>
              <a:buSzPct val="100000"/>
            </a:pPr>
            <a:r>
              <a:rPr lang="en-US" sz="1600" b="1" dirty="0">
                <a:solidFill>
                  <a:schemeClr val="tx1"/>
                </a:solidFill>
                <a:latin typeface="Times New Roman" panose="02020603050405020304" pitchFamily="18" charset="0"/>
                <a:cs typeface="Times New Roman" panose="02020603050405020304" pitchFamily="18" charset="0"/>
              </a:rPr>
              <a:t>                                Designation: Assistant Professor</a:t>
            </a:r>
            <a:br>
              <a:rPr lang="en-US" sz="1600" b="1" dirty="0">
                <a:solidFill>
                  <a:schemeClr val="tx1"/>
                </a:solidFill>
                <a:latin typeface="Times New Roman" panose="02020603050405020304" pitchFamily="18" charset="0"/>
                <a:cs typeface="Times New Roman" panose="02020603050405020304" pitchFamily="18" charset="0"/>
              </a:rPr>
            </a:br>
            <a:r>
              <a:rPr lang="en-US" sz="1600" b="1" dirty="0">
                <a:solidFill>
                  <a:schemeClr val="tx1"/>
                </a:solidFill>
                <a:latin typeface="Times New Roman" panose="02020603050405020304" pitchFamily="18" charset="0"/>
                <a:cs typeface="Times New Roman" panose="02020603050405020304" pitchFamily="18" charset="0"/>
              </a:rPr>
              <a:t>                               Department: Computing Technologies</a:t>
            </a:r>
          </a:p>
          <a:p>
            <a:pPr marL="0" indent="0" algn="l">
              <a:lnSpc>
                <a:spcPct val="170000"/>
              </a:lnSpc>
              <a:spcBef>
                <a:spcPts val="590"/>
              </a:spcBef>
              <a:buSzPct val="100000"/>
            </a:pPr>
            <a:endParaRPr lang="en-US" sz="1400" dirty="0">
              <a:latin typeface="Times New Roman" panose="02020603050405020304" pitchFamily="18" charset="0"/>
              <a:cs typeface="Times New Roman" panose="02020603050405020304" pitchFamily="18" charset="0"/>
            </a:endParaRPr>
          </a:p>
        </p:txBody>
      </p:sp>
      <p:pic>
        <p:nvPicPr>
          <p:cNvPr id="11" name="Picture 10" descr="C:\Users\User\AppData\Local\Microsoft\Windows\INetCache\Content.MSO\309FACD5.tmp"/>
          <p:cNvPicPr/>
          <p:nvPr/>
        </p:nvPicPr>
        <p:blipFill rotWithShape="1">
          <a:blip r:embed="rId4">
            <a:extLst>
              <a:ext uri="{28A0092B-C50C-407E-A947-70E740481C1C}">
                <a14:useLocalDpi xmlns:a14="http://schemas.microsoft.com/office/drawing/2010/main" val="0"/>
              </a:ext>
            </a:extLst>
          </a:blip>
          <a:srcRect b="20290"/>
          <a:stretch>
            <a:fillRect/>
          </a:stretch>
        </p:blipFill>
        <p:spPr bwMode="auto">
          <a:xfrm>
            <a:off x="3559587" y="63589"/>
            <a:ext cx="1733550" cy="901611"/>
          </a:xfrm>
          <a:prstGeom prst="rect">
            <a:avLst/>
          </a:prstGeom>
          <a:noFill/>
          <a:ln>
            <a:noFill/>
          </a:ln>
        </p:spPr>
      </p:pic>
      <p:pic>
        <p:nvPicPr>
          <p:cNvPr id="12" name="Picture 11" descr="C:\Users\User\AppData\Local\Microsoft\Windows\INetCache\Content.MSO\6D370AAB.tmp"/>
          <p:cNvPicPr/>
          <p:nvPr/>
        </p:nvPicPr>
        <p:blipFill>
          <a:blip r:embed="rId5">
            <a:extLst>
              <a:ext uri="{28A0092B-C50C-407E-A947-70E740481C1C}">
                <a14:useLocalDpi xmlns:a14="http://schemas.microsoft.com/office/drawing/2010/main" val="0"/>
              </a:ext>
            </a:extLst>
          </a:blip>
          <a:srcRect/>
          <a:stretch>
            <a:fillRect/>
          </a:stretch>
        </p:blipFill>
        <p:spPr bwMode="auto">
          <a:xfrm>
            <a:off x="7448074" y="63589"/>
            <a:ext cx="1514475" cy="987792"/>
          </a:xfrm>
          <a:prstGeom prst="rect">
            <a:avLst/>
          </a:prstGeom>
          <a:noFill/>
          <a:ln>
            <a:noFill/>
          </a:ln>
        </p:spPr>
      </p:pic>
      <p:pic>
        <p:nvPicPr>
          <p:cNvPr id="3" name="Picture 2">
            <a:extLst>
              <a:ext uri="{FF2B5EF4-FFF2-40B4-BE49-F238E27FC236}">
                <a16:creationId xmlns:a16="http://schemas.microsoft.com/office/drawing/2014/main" id="{36BC3490-C324-8E1C-F5CB-9A7D718FC598}"/>
              </a:ext>
            </a:extLst>
          </p:cNvPr>
          <p:cNvPicPr>
            <a:picLocks noChangeAspect="1"/>
          </p:cNvPicPr>
          <p:nvPr/>
        </p:nvPicPr>
        <p:blipFill>
          <a:blip r:embed="rId6">
            <a:alphaModFix amt="35000"/>
          </a:blip>
          <a:stretch>
            <a:fillRect/>
          </a:stretch>
        </p:blipFill>
        <p:spPr>
          <a:xfrm>
            <a:off x="256455" y="2284417"/>
            <a:ext cx="2745592" cy="276791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5" name="Picture 4" descr="A blue circle with a white person icon&#10;&#10;Description automatically generated">
            <a:extLst>
              <a:ext uri="{FF2B5EF4-FFF2-40B4-BE49-F238E27FC236}">
                <a16:creationId xmlns:a16="http://schemas.microsoft.com/office/drawing/2014/main" id="{FED7E928-0DA2-2C2E-2920-B2130E875DE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2402" y="1546650"/>
            <a:ext cx="620817" cy="620817"/>
          </a:xfrm>
          <a:prstGeom prst="rect">
            <a:avLst/>
          </a:prstGeom>
        </p:spPr>
      </p:pic>
      <p:sp>
        <p:nvSpPr>
          <p:cNvPr id="96" name="Google Shape;96;p2"/>
          <p:cNvSpPr txBox="1">
            <a:spLocks noGrp="1"/>
          </p:cNvSpPr>
          <p:nvPr>
            <p:ph type="title"/>
          </p:nvPr>
        </p:nvSpPr>
        <p:spPr>
          <a:xfrm>
            <a:off x="20320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268362"/>
            <a:ext cx="8229600" cy="4857802"/>
          </a:xfrm>
          <a:prstGeom prst="rect">
            <a:avLst/>
          </a:prstGeom>
          <a:noFill/>
          <a:ln>
            <a:noFill/>
          </a:ln>
        </p:spPr>
        <p:txBody>
          <a:bodyPr spcFirstLastPara="1" wrap="square" lIns="91425" tIns="45700" rIns="91425" bIns="45700" anchor="t" anchorCtr="0">
            <a:noAutofit/>
          </a:bodyPr>
          <a:lstStyle/>
          <a:p>
            <a:pPr marL="114300" indent="0">
              <a:buNone/>
            </a:pPr>
            <a:r>
              <a:rPr lang="en-US" sz="2000" b="1" dirty="0"/>
              <a:t>Individual Contributions at Akshaya Trust</a:t>
            </a:r>
          </a:p>
          <a:p>
            <a:pPr marL="114300" indent="0">
              <a:buNone/>
            </a:pPr>
            <a:r>
              <a:rPr lang="en-US" sz="2000" b="1" dirty="0"/>
              <a:t>MADAVAN G – RA2211003010841</a:t>
            </a:r>
            <a:endParaRPr lang="en-US" sz="2000" dirty="0"/>
          </a:p>
          <a:p>
            <a:pPr algn="just"/>
            <a:r>
              <a:rPr lang="en-US" sz="2000" b="1" dirty="0"/>
              <a:t>Serving Food:</a:t>
            </a:r>
            <a:r>
              <a:rPr lang="en-US" sz="2000" dirty="0"/>
              <a:t> Ensured prompt and attentive meal service, fostering a welcoming atmosphere that encouraged social interaction.</a:t>
            </a:r>
          </a:p>
          <a:p>
            <a:pPr algn="just"/>
            <a:r>
              <a:rPr lang="en-US" sz="2000" b="1" dirty="0"/>
              <a:t>Singing Songs:</a:t>
            </a:r>
            <a:r>
              <a:rPr lang="en-US" sz="2000" dirty="0"/>
              <a:t> Organized music sessions, encouraging participation to bring joy and relaxation to residents.</a:t>
            </a:r>
          </a:p>
          <a:p>
            <a:pPr algn="just"/>
            <a:r>
              <a:rPr lang="en-US" sz="2000" b="1" dirty="0"/>
              <a:t>Moral Support:</a:t>
            </a:r>
            <a:r>
              <a:rPr lang="en-US" sz="2000" dirty="0"/>
              <a:t> Engaged in meaningful conversations, reinforcing residents’ sense of value within the community through companionship.</a:t>
            </a:r>
          </a:p>
          <a:p>
            <a:pPr algn="just"/>
            <a:r>
              <a:rPr lang="en-US" sz="2000" b="1" dirty="0"/>
              <a:t>Mobility Assistance:</a:t>
            </a:r>
            <a:r>
              <a:rPr lang="en-US" sz="2000" dirty="0"/>
              <a:t> Provided physical support for residents’ mobility, fostering independence and building strong personal connections.</a:t>
            </a:r>
          </a:p>
          <a:p>
            <a:pPr marL="114300" indent="0">
              <a:buNone/>
            </a:pPr>
            <a:r>
              <a:rPr lang="en-US" sz="2000" b="1" dirty="0"/>
              <a:t>Reflection:</a:t>
            </a:r>
            <a:br>
              <a:rPr lang="en-US" sz="2000" dirty="0"/>
            </a:br>
            <a:r>
              <a:rPr lang="en-US" sz="2000" dirty="0"/>
              <a:t>These experiences deepened my empathy and highlighted the importance of compassionate care. Each interaction reinforced the value of genuine connection, contributing significantly to my personal and professional development.</a:t>
            </a: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lang="en-US"/>
          </a:p>
        </p:txBody>
      </p:sp>
      <p:sp>
        <p:nvSpPr>
          <p:cNvPr id="2" name="Google Shape;96;p2">
            <a:extLst>
              <a:ext uri="{FF2B5EF4-FFF2-40B4-BE49-F238E27FC236}">
                <a16:creationId xmlns:a16="http://schemas.microsoft.com/office/drawing/2014/main" id="{45B8E35A-BD50-F324-C5A7-229437AA10CD}"/>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10346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45440" y="579438"/>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600200"/>
            <a:ext cx="8229600" cy="4859867"/>
          </a:xfrm>
          <a:prstGeom prst="rect">
            <a:avLst/>
          </a:prstGeom>
          <a:noFill/>
          <a:ln>
            <a:noFill/>
          </a:ln>
        </p:spPr>
        <p:txBody>
          <a:bodyPr spcFirstLastPara="1" wrap="square" lIns="91425" tIns="45700" rIns="91425" bIns="45700" anchor="t" anchorCtr="0">
            <a:normAutofit/>
          </a:bodyPr>
          <a:lstStyle/>
          <a:p>
            <a:pPr marL="114300" indent="0">
              <a:buNone/>
            </a:pPr>
            <a:r>
              <a:rPr lang="en-US" i="1" dirty="0">
                <a:latin typeface="Times New Roman" panose="02020603050405020304" pitchFamily="18" charset="0"/>
                <a:cs typeface="Times New Roman" panose="02020603050405020304" pitchFamily="18" charset="0"/>
              </a:rPr>
              <a:t>  </a:t>
            </a:r>
            <a:r>
              <a:rPr lang="en-US" b="1" i="1" dirty="0">
                <a:latin typeface="Times New Roman" panose="02020603050405020304" pitchFamily="18" charset="0"/>
                <a:cs typeface="Times New Roman" panose="02020603050405020304" pitchFamily="18" charset="0"/>
              </a:rPr>
              <a:t>Member Testimonials:</a:t>
            </a:r>
          </a:p>
          <a:p>
            <a:pPr marL="114300" indent="0">
              <a:buNone/>
            </a:pPr>
            <a:endParaRPr lang="en-US" b="1" i="1" dirty="0">
              <a:latin typeface="Times New Roman" panose="02020603050405020304" pitchFamily="18" charset="0"/>
              <a:cs typeface="Times New Roman" panose="02020603050405020304" pitchFamily="18" charset="0"/>
            </a:endParaRPr>
          </a:p>
          <a:p>
            <a:pPr marL="114300" indent="0">
              <a:buNone/>
            </a:pPr>
            <a:r>
              <a:rPr lang="en-US" sz="2000" b="1" dirty="0"/>
              <a:t>M ANIRUDHAN – RA2211003010824	</a:t>
            </a:r>
          </a:p>
          <a:p>
            <a:pPr marL="114300" indent="0">
              <a:buNone/>
            </a:pPr>
            <a:r>
              <a:rPr lang="en-US" sz="2400" b="1" dirty="0"/>
              <a:t>Success Story:</a:t>
            </a:r>
          </a:p>
          <a:p>
            <a:pPr marL="114300" indent="0">
              <a:buNone/>
            </a:pPr>
            <a:r>
              <a:rPr lang="en-US" sz="2400" dirty="0"/>
              <a:t> </a:t>
            </a:r>
            <a:r>
              <a:rPr lang="en-US" sz="2000" dirty="0"/>
              <a:t>"At Akshaya Trust, every moment spent with the residents was a chance to learn and grow. From serving meals to making them laugh, my experience was filled with joy and meaningful connections."</a:t>
            </a:r>
            <a:br>
              <a:rPr lang="en-US" sz="2000" dirty="0"/>
            </a:br>
            <a:r>
              <a:rPr lang="en-US" sz="2000" dirty="0"/>
              <a:t>— </a:t>
            </a:r>
            <a:r>
              <a:rPr lang="en-US" sz="2000" b="1" dirty="0"/>
              <a:t>M </a:t>
            </a:r>
            <a:r>
              <a:rPr lang="en-US" sz="2000" b="1" dirty="0" err="1"/>
              <a:t>Anirudhan</a:t>
            </a:r>
            <a:endParaRPr lang="en-US" sz="2000" dirty="0"/>
          </a:p>
          <a:p>
            <a:pPr marL="114300" indent="0">
              <a:buNone/>
            </a:pPr>
            <a:r>
              <a:rPr lang="en-US" sz="2400" b="1" dirty="0"/>
              <a:t>Quote:</a:t>
            </a:r>
            <a:br>
              <a:rPr lang="en-US" sz="2000" dirty="0"/>
            </a:br>
            <a:r>
              <a:rPr lang="en-US" sz="2000" i="1" dirty="0"/>
              <a:t>"Bringing smiles to the faces of the elderly was my greatest achievement.“</a:t>
            </a:r>
          </a:p>
          <a:p>
            <a:pPr marL="114300" indent="0">
              <a:buNone/>
            </a:pPr>
            <a:r>
              <a:rPr lang="en-US" sz="1800" i="0" u="none" strike="noStrike" baseline="0" dirty="0">
                <a:latin typeface="TimesNewRomanPSMT"/>
              </a:rPr>
              <a:t>For a glimpse into the program’s activities , go to:</a:t>
            </a:r>
          </a:p>
          <a:p>
            <a:pPr marL="114300" indent="0">
              <a:buNone/>
            </a:pPr>
            <a:r>
              <a:rPr lang="en-IN" sz="1200" b="0" i="0" u="none" strike="noStrike" dirty="0">
                <a:solidFill>
                  <a:srgbClr val="2962FF"/>
                </a:solidFill>
                <a:effectLst/>
                <a:latin typeface="Roboto" panose="02000000000000000000" pitchFamily="2" charset="0"/>
                <a:hlinkClick r:id="rId3"/>
              </a:rPr>
              <a:t>https://drive.google.com/drive/folders/11kga53skyIjzb3dD0Ste83ef5Udkpp_K</a:t>
            </a:r>
            <a:endParaRPr lang="en-US" sz="2000" dirty="0"/>
          </a:p>
          <a:p>
            <a:pPr marL="0" indent="0">
              <a:spcBef>
                <a:spcPts val="0"/>
              </a:spcBef>
              <a:buSzPts val="3200"/>
              <a:buNone/>
            </a:pPr>
            <a:endParaRPr sz="1800" dirty="0">
              <a:solidFill>
                <a:srgbClr val="FF0000"/>
              </a:solidFill>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lang="en-US"/>
          </a:p>
        </p:txBody>
      </p:sp>
      <p:sp>
        <p:nvSpPr>
          <p:cNvPr id="2" name="Google Shape;96;p2">
            <a:extLst>
              <a:ext uri="{FF2B5EF4-FFF2-40B4-BE49-F238E27FC236}">
                <a16:creationId xmlns:a16="http://schemas.microsoft.com/office/drawing/2014/main" id="{C91F5D58-1E4D-FBEF-0BEF-8AD74E777FC3}"/>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4" name="Picture 3" descr="A group of people holding hands&#10;&#10;Description automatically generated">
            <a:extLst>
              <a:ext uri="{FF2B5EF4-FFF2-40B4-BE49-F238E27FC236}">
                <a16:creationId xmlns:a16="http://schemas.microsoft.com/office/drawing/2014/main" id="{507AAA1B-6F57-3769-CBFE-B30C7385B4BA}"/>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731633" y="1531451"/>
            <a:ext cx="2095527" cy="1398016"/>
          </a:xfrm>
          <a:prstGeom prst="rect">
            <a:avLst/>
          </a:prstGeom>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45440" y="579438"/>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114300" indent="0">
              <a:buNone/>
            </a:pPr>
            <a:r>
              <a:rPr lang="en-US" sz="2000" i="1"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MITHUN S – RA2211003010835</a:t>
            </a:r>
          </a:p>
          <a:p>
            <a:pPr marL="114300" indent="0">
              <a:buNone/>
            </a:pPr>
            <a:r>
              <a:rPr lang="en-US" sz="2400" b="1" dirty="0">
                <a:latin typeface="Times New Roman" panose="02020603050405020304" pitchFamily="18" charset="0"/>
                <a:cs typeface="Times New Roman" panose="02020603050405020304" pitchFamily="18" charset="0"/>
              </a:rPr>
              <a:t>Success Story:</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"Engaging with the elderly residents at Akshaya Trust taught me invaluable life lessons. Their stories of resilience and joy enriched my life and deepened my understanding of compassion."</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Mithun S</a:t>
            </a:r>
            <a:endParaRPr lang="en-US" sz="2000" dirty="0">
              <a:latin typeface="Times New Roman" panose="02020603050405020304" pitchFamily="18" charset="0"/>
              <a:cs typeface="Times New Roman" panose="02020603050405020304" pitchFamily="18" charset="0"/>
            </a:endParaRPr>
          </a:p>
          <a:p>
            <a:pPr marL="114300" indent="0">
              <a:buNone/>
            </a:pPr>
            <a:r>
              <a:rPr lang="en-US" sz="2400" b="1" dirty="0">
                <a:latin typeface="Times New Roman" panose="02020603050405020304" pitchFamily="18" charset="0"/>
                <a:cs typeface="Times New Roman" panose="02020603050405020304" pitchFamily="18" charset="0"/>
              </a:rPr>
              <a:t>Quote:</a:t>
            </a:r>
            <a:br>
              <a:rPr lang="en-US" sz="2000"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"Every conversation with the residents was a treasure trove of wisdom.“</a:t>
            </a:r>
          </a:p>
          <a:p>
            <a:pPr marL="114300" indent="0">
              <a:buNone/>
            </a:pPr>
            <a:endParaRPr lang="en-US" sz="2000" i="1" dirty="0">
              <a:latin typeface="Times New Roman" panose="02020603050405020304" pitchFamily="18" charset="0"/>
              <a:cs typeface="Times New Roman" panose="02020603050405020304" pitchFamily="18" charset="0"/>
            </a:endParaRPr>
          </a:p>
          <a:p>
            <a:pPr marL="114300" indent="0">
              <a:buNone/>
            </a:pPr>
            <a:r>
              <a:rPr lang="en-US" sz="1400" i="0" u="none" strike="noStrike" baseline="0" dirty="0">
                <a:latin typeface="TimesNewRomanPSMT"/>
              </a:rPr>
              <a:t>For a glimpse into the program’s activities , go to:</a:t>
            </a:r>
          </a:p>
          <a:p>
            <a:pPr marL="114300" indent="0">
              <a:buNone/>
            </a:pPr>
            <a:r>
              <a:rPr lang="en-IN" sz="1400" b="0" i="0" u="none" strike="noStrike" dirty="0">
                <a:solidFill>
                  <a:srgbClr val="2962FF"/>
                </a:solidFill>
                <a:effectLst/>
                <a:latin typeface="Roboto" panose="02000000000000000000" pitchFamily="2" charset="0"/>
                <a:hlinkClick r:id="rId3"/>
              </a:rPr>
              <a:t>https://drive.google.com/drive/folders/11kga53skyIjzb3dD0Ste83ef5Udkpp_K</a:t>
            </a:r>
            <a:endParaRPr lang="en-US" sz="1400" dirty="0"/>
          </a:p>
          <a:p>
            <a:pPr marL="114300" indent="0">
              <a:buNone/>
            </a:pPr>
            <a:endParaRPr lang="en-US" sz="2000" dirty="0">
              <a:latin typeface="Times New Roman" panose="02020603050405020304" pitchFamily="18" charset="0"/>
              <a:cs typeface="Times New Roman" panose="02020603050405020304" pitchFamily="18" charset="0"/>
            </a:endParaRPr>
          </a:p>
          <a:p>
            <a:pPr marL="0" indent="0">
              <a:spcBef>
                <a:spcPts val="0"/>
              </a:spcBef>
              <a:buSzPts val="3200"/>
              <a:buNone/>
            </a:pPr>
            <a:endParaRPr sz="2000" dirty="0">
              <a:solidFill>
                <a:srgbClr val="FF0000"/>
              </a:solidFill>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lang="en-US"/>
          </a:p>
        </p:txBody>
      </p:sp>
      <p:sp>
        <p:nvSpPr>
          <p:cNvPr id="2" name="Google Shape;96;p2">
            <a:extLst>
              <a:ext uri="{FF2B5EF4-FFF2-40B4-BE49-F238E27FC236}">
                <a16:creationId xmlns:a16="http://schemas.microsoft.com/office/drawing/2014/main" id="{C91F5D58-1E4D-FBEF-0BEF-8AD74E777FC3}"/>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3" name="Picture 2" descr="A group of people holding hands&#10;&#10;Description automatically generated">
            <a:extLst>
              <a:ext uri="{FF2B5EF4-FFF2-40B4-BE49-F238E27FC236}">
                <a16:creationId xmlns:a16="http://schemas.microsoft.com/office/drawing/2014/main" id="{91C97651-8591-2695-5472-A8B7D1328186}"/>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06400" y="5250657"/>
            <a:ext cx="1484839" cy="990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685942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345440" y="579438"/>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114300" indent="0">
              <a:buNone/>
            </a:pPr>
            <a:r>
              <a:rPr lang="en-US" sz="2400" b="1" dirty="0">
                <a:latin typeface="Times New Roman" panose="02020603050405020304" pitchFamily="18" charset="0"/>
                <a:cs typeface="Times New Roman" panose="02020603050405020304" pitchFamily="18" charset="0"/>
              </a:rPr>
              <a:t>VIGNESH A – RA2211003010839</a:t>
            </a:r>
          </a:p>
          <a:p>
            <a:pPr marL="114300" indent="0">
              <a:buNone/>
            </a:pPr>
            <a:r>
              <a:rPr lang="en-US" sz="2400" b="1" dirty="0">
                <a:latin typeface="Times New Roman" panose="02020603050405020304" pitchFamily="18" charset="0"/>
                <a:cs typeface="Times New Roman" panose="02020603050405020304" pitchFamily="18" charset="0"/>
              </a:rPr>
              <a:t>Success Story</a:t>
            </a:r>
            <a:r>
              <a:rPr lang="en-US" sz="2000" b="1" dirty="0">
                <a:latin typeface="Times New Roman" panose="02020603050405020304" pitchFamily="18" charset="0"/>
                <a:cs typeface="Times New Roman" panose="02020603050405020304" pitchFamily="18" charset="0"/>
              </a:rPr>
              <a:t>:</a:t>
            </a:r>
            <a:r>
              <a:rPr lang="en-US" sz="2000" dirty="0">
                <a:latin typeface="Times New Roman" panose="02020603050405020304" pitchFamily="18" charset="0"/>
                <a:cs typeface="Times New Roman" panose="02020603050405020304" pitchFamily="18" charset="0"/>
              </a:rPr>
              <a:t> "Working with the elderly residents has been one of the most rewarding experiences of my life. Engaging in meaningful conversations and helping them with their mobile devices not only enhanced their well-being but also taught me valuable life lessons."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a:latin typeface="Times New Roman" panose="02020603050405020304" pitchFamily="18" charset="0"/>
                <a:cs typeface="Times New Roman" panose="02020603050405020304" pitchFamily="18" charset="0"/>
              </a:rPr>
              <a:t>Vignesh A</a:t>
            </a:r>
            <a:endParaRPr lang="en-US" sz="2000" dirty="0">
              <a:latin typeface="Times New Roman" panose="02020603050405020304" pitchFamily="18" charset="0"/>
              <a:cs typeface="Times New Roman" panose="02020603050405020304" pitchFamily="18" charset="0"/>
            </a:endParaRPr>
          </a:p>
          <a:p>
            <a:pPr marL="114300" indent="0">
              <a:buNone/>
            </a:pPr>
            <a:r>
              <a:rPr lang="en-US" sz="2400" b="1" dirty="0">
                <a:latin typeface="Times New Roman" panose="02020603050405020304" pitchFamily="18" charset="0"/>
                <a:cs typeface="Times New Roman" panose="02020603050405020304" pitchFamily="18" charset="0"/>
              </a:rPr>
              <a:t>Quote:</a:t>
            </a:r>
            <a:br>
              <a:rPr lang="en-US" sz="2000"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"Every smile and every story shared made me realize how impactful our presence can be in their lives.“</a:t>
            </a:r>
          </a:p>
          <a:p>
            <a:pPr marL="114300" indent="0">
              <a:buNone/>
            </a:pPr>
            <a:endParaRPr lang="en-US" sz="2000" i="1" dirty="0">
              <a:latin typeface="Times New Roman" panose="02020603050405020304" pitchFamily="18" charset="0"/>
              <a:cs typeface="Times New Roman" panose="02020603050405020304" pitchFamily="18" charset="0"/>
            </a:endParaRPr>
          </a:p>
          <a:p>
            <a:pPr marL="114300" indent="0">
              <a:buNone/>
            </a:pPr>
            <a:r>
              <a:rPr lang="en-US" sz="1600" i="0" u="none" strike="noStrike" baseline="0" dirty="0">
                <a:latin typeface="TimesNewRomanPSMT"/>
              </a:rPr>
              <a:t>For a glimpse into the program’s activities , go to:</a:t>
            </a:r>
          </a:p>
          <a:p>
            <a:pPr marL="114300" indent="0">
              <a:buNone/>
            </a:pPr>
            <a:r>
              <a:rPr lang="en-IN" sz="1600" b="0" i="0" u="none" strike="noStrike" dirty="0">
                <a:solidFill>
                  <a:srgbClr val="2962FF"/>
                </a:solidFill>
                <a:effectLst/>
                <a:latin typeface="Roboto" panose="02000000000000000000" pitchFamily="2" charset="0"/>
                <a:hlinkClick r:id="rId3"/>
              </a:rPr>
              <a:t>https://drive.google.com/drive/folders/11kga53skyIjzb3dD0Ste83ef5Udkpp_K</a:t>
            </a:r>
            <a:endParaRPr lang="en-US" sz="1600" dirty="0"/>
          </a:p>
          <a:p>
            <a:pPr marL="114300" indent="0">
              <a:buNone/>
            </a:pPr>
            <a:endParaRPr lang="en-US" sz="2000"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lang="en-US"/>
          </a:p>
        </p:txBody>
      </p:sp>
      <p:sp>
        <p:nvSpPr>
          <p:cNvPr id="2" name="Google Shape;96;p2">
            <a:extLst>
              <a:ext uri="{FF2B5EF4-FFF2-40B4-BE49-F238E27FC236}">
                <a16:creationId xmlns:a16="http://schemas.microsoft.com/office/drawing/2014/main" id="{C91F5D58-1E4D-FBEF-0BEF-8AD74E777FC3}"/>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3" name="Picture 2" descr="A group of people holding hands&#10;&#10;Description automatically generated">
            <a:extLst>
              <a:ext uri="{FF2B5EF4-FFF2-40B4-BE49-F238E27FC236}">
                <a16:creationId xmlns:a16="http://schemas.microsoft.com/office/drawing/2014/main" id="{20D09B2E-35E9-F3EC-48F7-C6F4C17753EF}"/>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6553200" y="1278932"/>
            <a:ext cx="1329566" cy="88701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83809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descr="A group of children reading books">
            <a:extLst>
              <a:ext uri="{FF2B5EF4-FFF2-40B4-BE49-F238E27FC236}">
                <a16:creationId xmlns:a16="http://schemas.microsoft.com/office/drawing/2014/main" id="{52B55F2A-C9DC-7156-A49A-9A6BBC91DDE9}"/>
              </a:ext>
            </a:extLst>
          </p:cNvPr>
          <p:cNvPicPr>
            <a:picLocks noChangeAspect="1"/>
          </p:cNvPicPr>
          <p:nvPr/>
        </p:nvPicPr>
        <p:blipFill>
          <a:blip r:embed="rId3">
            <a:alphaModFix amt="4000"/>
            <a:extLst>
              <a:ext uri="{837473B0-CC2E-450A-ABE3-18F120FF3D39}">
                <a1611:picAttrSrcUrl xmlns:a1611="http://schemas.microsoft.com/office/drawing/2016/11/main" r:id="rId4"/>
              </a:ext>
            </a:extLst>
          </a:blip>
          <a:stretch>
            <a:fillRect/>
          </a:stretch>
        </p:blipFill>
        <p:spPr>
          <a:xfrm>
            <a:off x="1828979" y="5535910"/>
            <a:ext cx="1164517" cy="772816"/>
          </a:xfrm>
          <a:prstGeom prst="rect">
            <a:avLst/>
          </a:prstGeom>
          <a:effectLst>
            <a:outerShdw blurRad="50800" dist="38100" dir="13500000" algn="br" rotWithShape="0">
              <a:prstClr val="black">
                <a:alpha val="40000"/>
              </a:prstClr>
            </a:outerShdw>
          </a:effectLst>
        </p:spPr>
      </p:pic>
      <p:sp>
        <p:nvSpPr>
          <p:cNvPr id="96" name="Google Shape;96;p2"/>
          <p:cNvSpPr txBox="1">
            <a:spLocks noGrp="1"/>
          </p:cNvSpPr>
          <p:nvPr>
            <p:ph type="title"/>
          </p:nvPr>
        </p:nvSpPr>
        <p:spPr>
          <a:xfrm>
            <a:off x="345440" y="579438"/>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114300" indent="0">
              <a:buNone/>
            </a:pPr>
            <a:r>
              <a:rPr lang="en-US" sz="2400" b="1" dirty="0">
                <a:latin typeface="Times New Roman" panose="02020603050405020304" pitchFamily="18" charset="0"/>
                <a:cs typeface="Times New Roman" panose="02020603050405020304" pitchFamily="18" charset="0"/>
              </a:rPr>
              <a:t>MADAVAN G – RA2211003010841</a:t>
            </a:r>
          </a:p>
          <a:p>
            <a:pPr marL="114300" indent="0">
              <a:buNone/>
            </a:pPr>
            <a:r>
              <a:rPr lang="en-US" sz="2400" b="1" dirty="0">
                <a:latin typeface="Times New Roman" panose="02020603050405020304" pitchFamily="18" charset="0"/>
                <a:cs typeface="Times New Roman" panose="02020603050405020304" pitchFamily="18" charset="0"/>
              </a:rPr>
              <a:t>Success Story:</a:t>
            </a:r>
            <a:r>
              <a:rPr lang="en-US" sz="24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"Serving food and singing songs brought joy not only to the residents but also to me. It was heartwarming to see their faces light up and to know I contributed to their happiness."</a:t>
            </a:r>
            <a:br>
              <a:rPr lang="en-US" sz="20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Madavan</a:t>
            </a:r>
            <a:r>
              <a:rPr lang="en-US" sz="2000" b="1" dirty="0">
                <a:latin typeface="Times New Roman" panose="02020603050405020304" pitchFamily="18" charset="0"/>
                <a:cs typeface="Times New Roman" panose="02020603050405020304" pitchFamily="18" charset="0"/>
              </a:rPr>
              <a:t> G</a:t>
            </a:r>
            <a:endParaRPr lang="en-US" sz="2000" dirty="0">
              <a:latin typeface="Times New Roman" panose="02020603050405020304" pitchFamily="18" charset="0"/>
              <a:cs typeface="Times New Roman" panose="02020603050405020304" pitchFamily="18" charset="0"/>
            </a:endParaRPr>
          </a:p>
          <a:p>
            <a:pPr marL="114300" indent="0">
              <a:buNone/>
            </a:pPr>
            <a:r>
              <a:rPr lang="en-US" sz="2400" b="1" dirty="0">
                <a:latin typeface="Times New Roman" panose="02020603050405020304" pitchFamily="18" charset="0"/>
                <a:cs typeface="Times New Roman" panose="02020603050405020304" pitchFamily="18" charset="0"/>
              </a:rPr>
              <a:t>Quote:</a:t>
            </a:r>
            <a:br>
              <a:rPr lang="en-US" sz="2000" dirty="0">
                <a:latin typeface="Times New Roman" panose="02020603050405020304" pitchFamily="18" charset="0"/>
                <a:cs typeface="Times New Roman" panose="02020603050405020304" pitchFamily="18" charset="0"/>
              </a:rPr>
            </a:br>
            <a:r>
              <a:rPr lang="en-US" sz="2000" i="1" dirty="0">
                <a:latin typeface="Times New Roman" panose="02020603050405020304" pitchFamily="18" charset="0"/>
                <a:cs typeface="Times New Roman" panose="02020603050405020304" pitchFamily="18" charset="0"/>
              </a:rPr>
              <a:t>"The bonds I formed with the residents will always hold a special place in my heart.“</a:t>
            </a:r>
          </a:p>
          <a:p>
            <a:pPr marL="114300" indent="0">
              <a:buNone/>
            </a:pPr>
            <a:endParaRPr lang="en-US" sz="2000" i="1" dirty="0">
              <a:latin typeface="Times New Roman" panose="02020603050405020304" pitchFamily="18" charset="0"/>
              <a:cs typeface="Times New Roman" panose="02020603050405020304" pitchFamily="18" charset="0"/>
            </a:endParaRPr>
          </a:p>
          <a:p>
            <a:pPr marL="114300" indent="0">
              <a:buNone/>
            </a:pPr>
            <a:r>
              <a:rPr lang="en-US" sz="1600" i="0" u="none" strike="noStrike" baseline="0" dirty="0">
                <a:latin typeface="TimesNewRomanPSMT"/>
              </a:rPr>
              <a:t>For a glimpse into the program’s activities , go to:</a:t>
            </a:r>
          </a:p>
          <a:p>
            <a:pPr marL="114300" indent="0">
              <a:buNone/>
            </a:pPr>
            <a:r>
              <a:rPr lang="en-IN" sz="1600" b="0" i="0" u="none" strike="noStrike" dirty="0">
                <a:solidFill>
                  <a:srgbClr val="2962FF"/>
                </a:solidFill>
                <a:effectLst/>
                <a:latin typeface="Roboto" panose="02000000000000000000" pitchFamily="2" charset="0"/>
                <a:hlinkClick r:id="rId5"/>
              </a:rPr>
              <a:t>https://drive.google.com/drive/folders/11kga53skyIjzb3dD0Ste83ef5Udkpp_K</a:t>
            </a:r>
            <a:endParaRPr lang="en-US" sz="1600" dirty="0"/>
          </a:p>
          <a:p>
            <a:pPr marL="114300" indent="0">
              <a:buNone/>
            </a:pPr>
            <a:endParaRPr lang="en-US" sz="2000"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lang="en-US"/>
          </a:p>
        </p:txBody>
      </p:sp>
      <p:sp>
        <p:nvSpPr>
          <p:cNvPr id="2" name="Google Shape;96;p2">
            <a:extLst>
              <a:ext uri="{FF2B5EF4-FFF2-40B4-BE49-F238E27FC236}">
                <a16:creationId xmlns:a16="http://schemas.microsoft.com/office/drawing/2014/main" id="{C91F5D58-1E4D-FBEF-0BEF-8AD74E777FC3}"/>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3" name="Picture 2" descr="A group of people holding hands&#10;&#10;Description automatically generated">
            <a:extLst>
              <a:ext uri="{FF2B5EF4-FFF2-40B4-BE49-F238E27FC236}">
                <a16:creationId xmlns:a16="http://schemas.microsoft.com/office/drawing/2014/main" id="{95B6AE40-CB45-A8D5-2E4B-52447D2A07E6}"/>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725524" y="5535910"/>
            <a:ext cx="1342796" cy="8958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28080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182880" y="457200"/>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413933"/>
            <a:ext cx="8229600" cy="4932585"/>
          </a:xfrm>
          <a:prstGeom prst="rect">
            <a:avLst/>
          </a:prstGeom>
          <a:noFill/>
          <a:ln>
            <a:noFill/>
          </a:ln>
        </p:spPr>
        <p:txBody>
          <a:bodyPr spcFirstLastPara="1" wrap="square" lIns="91425" tIns="45700" rIns="91425" bIns="45700" anchor="t" anchorCtr="0">
            <a:normAutofit fontScale="92500" lnSpcReduction="10000"/>
          </a:bodyPr>
          <a:lstStyle/>
          <a:p>
            <a:pPr marL="0" lvl="0" indent="0">
              <a:spcBef>
                <a:spcPts val="0"/>
              </a:spcBef>
              <a:buSzPts val="3200"/>
              <a:buNone/>
            </a:pPr>
            <a:r>
              <a:rPr lang="en-US"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Tangible Learning Outcomes: </a:t>
            </a:r>
          </a:p>
          <a:p>
            <a:pPr marL="0" lvl="0" indent="0">
              <a:spcBef>
                <a:spcPts val="0"/>
              </a:spcBef>
              <a:buSzPts val="3200"/>
              <a:buNone/>
            </a:pPr>
            <a:endParaRPr 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r>
              <a:rPr lang="en-IN" sz="2400" i="1" u="sng" dirty="0">
                <a:latin typeface="Times New Roman" panose="02020603050405020304" pitchFamily="18" charset="0"/>
                <a:cs typeface="Times New Roman" panose="02020603050405020304" pitchFamily="18" charset="0"/>
              </a:rPr>
              <a:t>Summary of Student's Learning:</a:t>
            </a:r>
          </a:p>
          <a:p>
            <a:pPr marL="0" lvl="0" indent="0">
              <a:spcBef>
                <a:spcPts val="0"/>
              </a:spcBef>
              <a:buSzPts val="3200"/>
              <a:buNone/>
            </a:pPr>
            <a:endParaRPr lang="en-US" altLang="en-IN" sz="2400" i="1" u="sng" dirty="0">
              <a:latin typeface="Times New Roman" panose="02020603050405020304" pitchFamily="18" charset="0"/>
              <a:cs typeface="Times New Roman" panose="02020603050405020304" pitchFamily="18" charset="0"/>
            </a:endParaRPr>
          </a:p>
          <a:p>
            <a:pPr marL="114300" indent="0" algn="just">
              <a:buNone/>
            </a:pPr>
            <a:r>
              <a:rPr lang="en-US" sz="1900" dirty="0">
                <a:latin typeface="Times New Roman" panose="02020603050405020304" pitchFamily="18" charset="0"/>
                <a:cs typeface="Times New Roman" panose="02020603050405020304" pitchFamily="18" charset="0"/>
              </a:rPr>
              <a:t>Engaging in service activities at Akshaya Trust has been a transformative experience, offering practical lessons beyond academics. Key learnings include:</a:t>
            </a:r>
          </a:p>
          <a:p>
            <a:pPr algn="just">
              <a:lnSpc>
                <a:spcPct val="110000"/>
              </a:lnSpc>
              <a:buFont typeface="+mj-lt"/>
              <a:buAutoNum type="arabicPeriod"/>
            </a:pPr>
            <a:r>
              <a:rPr lang="en-US" sz="1900" b="1" dirty="0">
                <a:latin typeface="Times New Roman" panose="02020603050405020304" pitchFamily="18" charset="0"/>
                <a:cs typeface="Times New Roman" panose="02020603050405020304" pitchFamily="18" charset="0"/>
              </a:rPr>
              <a:t>Enhanced Empathy and Compassion</a:t>
            </a:r>
            <a:r>
              <a:rPr lang="en-US" sz="1900" dirty="0">
                <a:latin typeface="Times New Roman" panose="02020603050405020304" pitchFamily="18" charset="0"/>
                <a:cs typeface="Times New Roman" panose="02020603050405020304" pitchFamily="18" charset="0"/>
              </a:rPr>
              <a:t>:</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Developed a deeper sense of empathy through interactions with elderly residents.</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Learned the importance of patience, kindness, and understanding.</a:t>
            </a:r>
          </a:p>
          <a:p>
            <a:pPr algn="just">
              <a:lnSpc>
                <a:spcPct val="110000"/>
              </a:lnSpc>
              <a:buFont typeface="+mj-lt"/>
              <a:buAutoNum type="arabicPeriod"/>
            </a:pPr>
            <a:r>
              <a:rPr lang="en-US" sz="1900" b="1" dirty="0">
                <a:latin typeface="Times New Roman" panose="02020603050405020304" pitchFamily="18" charset="0"/>
                <a:cs typeface="Times New Roman" panose="02020603050405020304" pitchFamily="18" charset="0"/>
              </a:rPr>
              <a:t>Effective Communication Skills</a:t>
            </a:r>
            <a:r>
              <a:rPr lang="en-US" sz="1900" dirty="0">
                <a:latin typeface="Times New Roman" panose="02020603050405020304" pitchFamily="18" charset="0"/>
                <a:cs typeface="Times New Roman" panose="02020603050405020304" pitchFamily="18" charset="0"/>
              </a:rPr>
              <a:t>:</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Improved skills in conveying information clearly and simply.</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Gained experience in active listening to ensure residents feel heard and valued</a:t>
            </a:r>
            <a:r>
              <a:rPr lang="en-US" sz="1900" dirty="0">
                <a:latin typeface="Times New Roman" panose="02020603050405020304" pitchFamily="18" charset="0"/>
                <a:cs typeface="Times New Roman" panose="02020603050405020304" pitchFamily="18" charset="0"/>
              </a:rPr>
              <a:t>.</a:t>
            </a:r>
          </a:p>
          <a:p>
            <a:pPr algn="just">
              <a:lnSpc>
                <a:spcPct val="110000"/>
              </a:lnSpc>
              <a:buFont typeface="+mj-lt"/>
              <a:buAutoNum type="arabicPeriod"/>
            </a:pPr>
            <a:r>
              <a:rPr lang="en-US" sz="1900" b="1" dirty="0">
                <a:latin typeface="Times New Roman" panose="02020603050405020304" pitchFamily="18" charset="0"/>
                <a:cs typeface="Times New Roman" panose="02020603050405020304" pitchFamily="18" charset="0"/>
              </a:rPr>
              <a:t>Teamwork and Collaboration</a:t>
            </a:r>
            <a:r>
              <a:rPr lang="en-US" sz="1900" dirty="0">
                <a:latin typeface="Times New Roman" panose="02020603050405020304" pitchFamily="18" charset="0"/>
                <a:cs typeface="Times New Roman" panose="02020603050405020304" pitchFamily="18" charset="0"/>
              </a:rPr>
              <a:t>:</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Learned the value of coordinated efforts in a team setting.</a:t>
            </a:r>
          </a:p>
          <a:p>
            <a:pPr marL="800100" lvl="1" algn="just">
              <a:lnSpc>
                <a:spcPct val="110000"/>
              </a:lnSpc>
              <a:buFont typeface="Arial" panose="020B0604020202020204" pitchFamily="34" charset="0"/>
              <a:buChar char="•"/>
            </a:pPr>
            <a:r>
              <a:rPr lang="en-US" sz="1700" dirty="0">
                <a:latin typeface="Times New Roman" panose="02020603050405020304" pitchFamily="18" charset="0"/>
                <a:cs typeface="Times New Roman" panose="02020603050405020304" pitchFamily="18" charset="0"/>
              </a:rPr>
              <a:t>Appreciated diverse skills and perspectives for effective service delivery.</a:t>
            </a:r>
          </a:p>
          <a:p>
            <a:pPr marL="0" lvl="0" indent="0">
              <a:spcBef>
                <a:spcPts val="0"/>
              </a:spcBef>
              <a:buSzPts val="3200"/>
              <a:buNone/>
            </a:pPr>
            <a:endParaRPr lang="en-US" alt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endParaRPr lang="en-US" altLang="en-IN"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lang="en-US"/>
          </a:p>
        </p:txBody>
      </p:sp>
      <p:sp>
        <p:nvSpPr>
          <p:cNvPr id="2" name="Google Shape;96;p2">
            <a:extLst>
              <a:ext uri="{FF2B5EF4-FFF2-40B4-BE49-F238E27FC236}">
                <a16:creationId xmlns:a16="http://schemas.microsoft.com/office/drawing/2014/main" id="{ED9C965C-FA63-ABDF-3D7E-E944BB5CFA4D}"/>
              </a:ext>
            </a:extLst>
          </p:cNvPr>
          <p:cNvSpPr txBox="1">
            <a:spLocks/>
          </p:cNvSpPr>
          <p:nvPr/>
        </p:nvSpPr>
        <p:spPr>
          <a:xfrm>
            <a:off x="202544" y="467032"/>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4" name="Picture 3" descr="A group of children reading books">
            <a:extLst>
              <a:ext uri="{FF2B5EF4-FFF2-40B4-BE49-F238E27FC236}">
                <a16:creationId xmlns:a16="http://schemas.microsoft.com/office/drawing/2014/main" id="{1A45AFF6-5310-8D55-1BAF-D1FA35760EC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76578" y="1863705"/>
            <a:ext cx="1164517" cy="772816"/>
          </a:xfrm>
          <a:prstGeom prst="rect">
            <a:avLst/>
          </a:prstGeom>
          <a:effectLst>
            <a:outerShdw blurRad="50800" dist="38100" dir="13500000" algn="br" rotWithShape="0">
              <a:prstClr val="black">
                <a:alpha val="40000"/>
              </a:prstClr>
            </a:outerShdw>
          </a:effectLst>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CBC3ED38-743F-AFCD-4936-22A882773D3F}"/>
            </a:ext>
          </a:extLst>
        </p:cNvPr>
        <p:cNvGrpSpPr/>
        <p:nvPr/>
      </p:nvGrpSpPr>
      <p:grpSpPr>
        <a:xfrm>
          <a:off x="0" y="0"/>
          <a:ext cx="0" cy="0"/>
          <a:chOff x="0" y="0"/>
          <a:chExt cx="0" cy="0"/>
        </a:xfrm>
      </p:grpSpPr>
      <p:sp>
        <p:nvSpPr>
          <p:cNvPr id="96" name="Google Shape;96;p2">
            <a:extLst>
              <a:ext uri="{FF2B5EF4-FFF2-40B4-BE49-F238E27FC236}">
                <a16:creationId xmlns:a16="http://schemas.microsoft.com/office/drawing/2014/main" id="{E49A1EB3-DE3D-5959-7F2C-9DEE2CC01393}"/>
              </a:ext>
            </a:extLst>
          </p:cNvPr>
          <p:cNvSpPr txBox="1">
            <a:spLocks noGrp="1"/>
          </p:cNvSpPr>
          <p:nvPr>
            <p:ph type="title"/>
          </p:nvPr>
        </p:nvSpPr>
        <p:spPr>
          <a:xfrm>
            <a:off x="182880" y="457200"/>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a:extLst>
              <a:ext uri="{FF2B5EF4-FFF2-40B4-BE49-F238E27FC236}">
                <a16:creationId xmlns:a16="http://schemas.microsoft.com/office/drawing/2014/main" id="{CCD51FA1-5078-7FFA-87EA-86D886836702}"/>
              </a:ext>
            </a:extLst>
          </p:cNvPr>
          <p:cNvSpPr txBox="1">
            <a:spLocks noGrp="1"/>
          </p:cNvSpPr>
          <p:nvPr>
            <p:ph type="body" idx="1"/>
          </p:nvPr>
        </p:nvSpPr>
        <p:spPr>
          <a:xfrm>
            <a:off x="457200" y="1413933"/>
            <a:ext cx="8229600" cy="4932585"/>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3200"/>
              <a:buNone/>
            </a:pPr>
            <a:r>
              <a:rPr lang="en-US"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Tangible Learning Outcomes: </a:t>
            </a:r>
          </a:p>
          <a:p>
            <a:pPr marL="0" lvl="0" indent="0">
              <a:spcBef>
                <a:spcPts val="0"/>
              </a:spcBef>
              <a:buSzPts val="3200"/>
              <a:buNone/>
            </a:pPr>
            <a:endParaRPr lang="en-IN" sz="2400" i="1" u="sng" dirty="0">
              <a:latin typeface="Times New Roman" panose="02020603050405020304" pitchFamily="18" charset="0"/>
              <a:cs typeface="Times New Roman" panose="02020603050405020304" pitchFamily="18" charset="0"/>
            </a:endParaRPr>
          </a:p>
          <a:p>
            <a:pPr marL="342900" lvl="0" algn="just">
              <a:lnSpc>
                <a:spcPct val="107000"/>
              </a:lnSpc>
              <a:spcAft>
                <a:spcPts val="800"/>
              </a:spcAft>
              <a:buFont typeface="+mj-lt"/>
              <a:buAutoNum type="arabicPeriod"/>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Problem-Solving and Adaptability</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algn="just">
              <a:lnSpc>
                <a:spcPct val="107000"/>
              </a:lnSpc>
              <a:spcAft>
                <a:spcPts val="800"/>
              </a:spcAft>
              <a:buSzPts val="1000"/>
              <a:buFont typeface="Symbol" panose="05050102010706020507" pitchFamily="18" charset="2"/>
              <a:buChar char=""/>
              <a:tabLst>
                <a:tab pos="457200" algn="l"/>
              </a:tabLst>
            </a:pPr>
            <a:r>
              <a:rPr lang="en-IN" sz="2000" kern="100" dirty="0">
                <a:effectLst/>
                <a:latin typeface="Times New Roman" panose="02020603050405020304" pitchFamily="18" charset="0"/>
                <a:ea typeface="Aptos" panose="020B0004020202020204" pitchFamily="34" charset="0"/>
                <a:cs typeface="Times New Roman" panose="02020603050405020304" pitchFamily="18" charset="0"/>
              </a:rPr>
              <a:t>Enhanced ability to handle challenges like meal preferences and mobility issues.</a:t>
            </a:r>
          </a:p>
          <a:p>
            <a:pPr marL="800100" lvl="1" algn="just">
              <a:lnSpc>
                <a:spcPct val="107000"/>
              </a:lnSpc>
              <a:spcAft>
                <a:spcPts val="800"/>
              </a:spcAft>
              <a:buSzPts val="1000"/>
              <a:buFont typeface="Symbol" panose="05050102010706020507" pitchFamily="18" charset="2"/>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Developed skills in thinking on the feet and adapting to changing situations.</a:t>
            </a:r>
          </a:p>
          <a:p>
            <a:pPr marL="0" lvl="0" indent="0" algn="just">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2. Organizational and Time Management Skills</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800100" lvl="1" algn="just">
              <a:lnSpc>
                <a:spcPct val="107000"/>
              </a:lnSpc>
              <a:spcAft>
                <a:spcPts val="800"/>
              </a:spcAft>
              <a:buSzPts val="1000"/>
              <a:buFont typeface="Symbol" panose="05050102010706020507" pitchFamily="18" charset="2"/>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Practiced balancing multiple tasks effectively.</a:t>
            </a:r>
          </a:p>
          <a:p>
            <a:pPr marL="800100" lvl="1" algn="just">
              <a:lnSpc>
                <a:spcPct val="107000"/>
              </a:lnSpc>
              <a:spcAft>
                <a:spcPts val="800"/>
              </a:spcAft>
              <a:buSzPts val="1000"/>
              <a:buFont typeface="Symbol" panose="05050102010706020507" pitchFamily="18" charset="2"/>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Learned to prioritize and manage time for smooth activity flow.</a:t>
            </a:r>
          </a:p>
          <a:p>
            <a:pPr marL="0" lvl="0" indent="0" algn="just">
              <a:lnSpc>
                <a:spcPct val="107000"/>
              </a:lnSpc>
              <a:spcAft>
                <a:spcPts val="800"/>
              </a:spcAft>
              <a:buNone/>
            </a:pPr>
            <a:r>
              <a:rPr lang="en-IN" sz="1800" b="1" kern="100" dirty="0">
                <a:effectLst/>
                <a:latin typeface="Times New Roman" panose="02020603050405020304" pitchFamily="18" charset="0"/>
                <a:ea typeface="Aptos" panose="020B0004020202020204" pitchFamily="34" charset="0"/>
                <a:cs typeface="Times New Roman" panose="02020603050405020304" pitchFamily="18" charset="0"/>
              </a:rPr>
              <a:t>3. Understanding of Geriatric Care</a:t>
            </a:r>
            <a:r>
              <a:rPr lang="en-IN" sz="18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800100" lvl="1" algn="just">
              <a:lnSpc>
                <a:spcPct val="107000"/>
              </a:lnSpc>
              <a:spcAft>
                <a:spcPts val="800"/>
              </a:spcAft>
              <a:buSzPts val="1000"/>
              <a:buFont typeface="Symbol" panose="05050102010706020507" pitchFamily="18" charset="2"/>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Gained foundational knowledge of elderly care needs.</a:t>
            </a:r>
          </a:p>
          <a:p>
            <a:pPr marL="800100" lvl="1" algn="just">
              <a:lnSpc>
                <a:spcPct val="107000"/>
              </a:lnSpc>
              <a:spcAft>
                <a:spcPts val="800"/>
              </a:spcAft>
              <a:buSzPts val="1000"/>
              <a:buFont typeface="Symbol" panose="05050102010706020507" pitchFamily="18" charset="2"/>
              <a:buChar char=""/>
              <a:tabLst>
                <a:tab pos="4572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Recognized the importance of maintaining the dignity and independence of the elderly.</a:t>
            </a:r>
          </a:p>
          <a:p>
            <a:pPr marL="0" lvl="0" indent="0">
              <a:spcBef>
                <a:spcPts val="0"/>
              </a:spcBef>
              <a:buSzPts val="3200"/>
              <a:buNone/>
            </a:pPr>
            <a:endParaRPr lang="en-US" alt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endParaRPr lang="en-US" altLang="en-IN" dirty="0">
              <a:latin typeface="Times New Roman" panose="02020603050405020304" pitchFamily="18" charset="0"/>
              <a:cs typeface="Times New Roman" panose="02020603050405020304" pitchFamily="18" charset="0"/>
            </a:endParaRPr>
          </a:p>
        </p:txBody>
      </p:sp>
      <p:sp>
        <p:nvSpPr>
          <p:cNvPr id="99" name="Google Shape;99;p2">
            <a:extLst>
              <a:ext uri="{FF2B5EF4-FFF2-40B4-BE49-F238E27FC236}">
                <a16:creationId xmlns:a16="http://schemas.microsoft.com/office/drawing/2014/main" id="{C794922E-1A9F-10B5-C435-13273A6ED4ED}"/>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a:extLst>
              <a:ext uri="{FF2B5EF4-FFF2-40B4-BE49-F238E27FC236}">
                <a16:creationId xmlns:a16="http://schemas.microsoft.com/office/drawing/2014/main" id="{445C6244-32B2-9C96-36FE-2AC6E7324E45}"/>
              </a:ext>
            </a:extLst>
          </p:cNvPr>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a:extLst>
              <a:ext uri="{FF2B5EF4-FFF2-40B4-BE49-F238E27FC236}">
                <a16:creationId xmlns:a16="http://schemas.microsoft.com/office/drawing/2014/main" id="{4B82EF44-CAA3-314E-734D-150B9D264202}"/>
              </a:ext>
            </a:extLst>
          </p:cNvPr>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lang="en-US"/>
          </a:p>
        </p:txBody>
      </p:sp>
      <p:sp>
        <p:nvSpPr>
          <p:cNvPr id="2" name="Google Shape;96;p2">
            <a:extLst>
              <a:ext uri="{FF2B5EF4-FFF2-40B4-BE49-F238E27FC236}">
                <a16:creationId xmlns:a16="http://schemas.microsoft.com/office/drawing/2014/main" id="{4697ABB9-B513-6894-C269-FC368C52B9A2}"/>
              </a:ext>
            </a:extLst>
          </p:cNvPr>
          <p:cNvSpPr txBox="1">
            <a:spLocks/>
          </p:cNvSpPr>
          <p:nvPr/>
        </p:nvSpPr>
        <p:spPr>
          <a:xfrm>
            <a:off x="202544" y="467032"/>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183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ECD3C8A9-92C6-0D1A-B4B0-8F0330B0081D}"/>
            </a:ext>
          </a:extLst>
        </p:cNvPr>
        <p:cNvGrpSpPr/>
        <p:nvPr/>
      </p:nvGrpSpPr>
      <p:grpSpPr>
        <a:xfrm>
          <a:off x="0" y="0"/>
          <a:ext cx="0" cy="0"/>
          <a:chOff x="0" y="0"/>
          <a:chExt cx="0" cy="0"/>
        </a:xfrm>
      </p:grpSpPr>
      <p:sp>
        <p:nvSpPr>
          <p:cNvPr id="96" name="Google Shape;96;p2">
            <a:extLst>
              <a:ext uri="{FF2B5EF4-FFF2-40B4-BE49-F238E27FC236}">
                <a16:creationId xmlns:a16="http://schemas.microsoft.com/office/drawing/2014/main" id="{6B38BA45-57BE-6A1B-93C5-F9F2B613E54B}"/>
              </a:ext>
            </a:extLst>
          </p:cNvPr>
          <p:cNvSpPr txBox="1">
            <a:spLocks noGrp="1"/>
          </p:cNvSpPr>
          <p:nvPr>
            <p:ph type="title"/>
          </p:nvPr>
        </p:nvSpPr>
        <p:spPr>
          <a:xfrm>
            <a:off x="182880" y="457200"/>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a:extLst>
              <a:ext uri="{FF2B5EF4-FFF2-40B4-BE49-F238E27FC236}">
                <a16:creationId xmlns:a16="http://schemas.microsoft.com/office/drawing/2014/main" id="{F83C6F02-0BD6-CCDF-6532-7BC209D147BE}"/>
              </a:ext>
            </a:extLst>
          </p:cNvPr>
          <p:cNvSpPr txBox="1">
            <a:spLocks noGrp="1"/>
          </p:cNvSpPr>
          <p:nvPr>
            <p:ph type="body" idx="1"/>
          </p:nvPr>
        </p:nvSpPr>
        <p:spPr>
          <a:xfrm>
            <a:off x="457200" y="1413933"/>
            <a:ext cx="8229600" cy="4932585"/>
          </a:xfrm>
          <a:prstGeom prst="rect">
            <a:avLst/>
          </a:prstGeom>
          <a:noFill/>
          <a:ln>
            <a:noFill/>
          </a:ln>
        </p:spPr>
        <p:txBody>
          <a:bodyPr spcFirstLastPara="1" wrap="square" lIns="91425" tIns="45700" rIns="91425" bIns="45700" anchor="t" anchorCtr="0">
            <a:normAutofit lnSpcReduction="10000"/>
          </a:bodyPr>
          <a:lstStyle/>
          <a:p>
            <a:pPr marL="0" lvl="0" indent="0">
              <a:spcBef>
                <a:spcPts val="0"/>
              </a:spcBef>
              <a:buSzPts val="3200"/>
              <a:buNone/>
            </a:pPr>
            <a:r>
              <a:rPr lang="en-US"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Tangible Learning Outcomes: </a:t>
            </a:r>
          </a:p>
          <a:p>
            <a:pPr marL="0" lvl="0" indent="0">
              <a:spcBef>
                <a:spcPts val="0"/>
              </a:spcBef>
              <a:buSzPts val="3200"/>
              <a:buNone/>
            </a:pPr>
            <a:endParaRPr 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r>
              <a:rPr lang="en-US" sz="2400" i="1" u="sng" dirty="0">
                <a:latin typeface="Times New Roman" panose="02020603050405020304" pitchFamily="18" charset="0"/>
                <a:cs typeface="Times New Roman" panose="02020603050405020304" pitchFamily="18" charset="0"/>
              </a:rPr>
              <a:t>Benefits to the End Users:</a:t>
            </a:r>
            <a:endParaRPr 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endParaRPr lang="en-US" altLang="en-IN" sz="1400" i="1" u="sng" dirty="0">
              <a:latin typeface="Times New Roman" panose="02020603050405020304" pitchFamily="18" charset="0"/>
              <a:cs typeface="Times New Roman" panose="02020603050405020304" pitchFamily="18" charset="0"/>
            </a:endParaRPr>
          </a:p>
          <a:p>
            <a:pPr marL="0" lvl="0" indent="0" algn="just">
              <a:lnSpc>
                <a:spcPct val="107000"/>
              </a:lnSpc>
              <a:spcAft>
                <a:spcPts val="800"/>
              </a:spcAft>
              <a:buNone/>
            </a:pPr>
            <a:r>
              <a:rPr lang="en-IN" sz="1400" b="1" kern="100" dirty="0">
                <a:effectLst/>
                <a:latin typeface="Aptos" panose="020B0004020202020204" pitchFamily="34" charset="0"/>
                <a:ea typeface="Aptos" panose="020B0004020202020204" pitchFamily="34" charset="0"/>
                <a:cs typeface="Times New Roman" panose="02020603050405020304" pitchFamily="18" charset="0"/>
              </a:rPr>
              <a:t>1.Improved Nutrition and Health</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Regular, balanced meals tailored to dietary needs.</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Resulted in better health, increased energy, and overall well-being.</a:t>
            </a:r>
          </a:p>
          <a:p>
            <a:pPr marL="0" lvl="0" indent="0" algn="just">
              <a:lnSpc>
                <a:spcPct val="107000"/>
              </a:lnSpc>
              <a:spcAft>
                <a:spcPts val="800"/>
              </a:spcAft>
              <a:buNone/>
            </a:pPr>
            <a:r>
              <a:rPr lang="en-IN" sz="1400" b="1" kern="100" dirty="0">
                <a:effectLst/>
                <a:latin typeface="Aptos" panose="020B0004020202020204" pitchFamily="34" charset="0"/>
                <a:ea typeface="Aptos" panose="020B0004020202020204" pitchFamily="34" charset="0"/>
                <a:cs typeface="Times New Roman" panose="02020603050405020304" pitchFamily="18" charset="0"/>
              </a:rPr>
              <a:t>2.Enhanced Emotional Well-Being</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Singing sessions and motivational talks lifted spirits.</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Helped reduce loneliness and depression, providing hope and positivity.</a:t>
            </a:r>
          </a:p>
          <a:p>
            <a:pPr marL="0" lvl="0" indent="0" algn="just">
              <a:lnSpc>
                <a:spcPct val="107000"/>
              </a:lnSpc>
              <a:spcAft>
                <a:spcPts val="800"/>
              </a:spcAft>
              <a:buNone/>
            </a:pPr>
            <a:r>
              <a:rPr lang="en-IN" sz="1400" b="1" kern="100" dirty="0">
                <a:effectLst/>
                <a:latin typeface="Aptos" panose="020B0004020202020204" pitchFamily="34" charset="0"/>
                <a:ea typeface="Aptos" panose="020B0004020202020204" pitchFamily="34" charset="0"/>
                <a:cs typeface="Times New Roman" panose="02020603050405020304" pitchFamily="18" charset="0"/>
              </a:rPr>
              <a:t>3.Increased Social Interaction</a:t>
            </a:r>
            <a:r>
              <a:rPr lang="en-IN" sz="1400" kern="100" dirty="0">
                <a:effectLst/>
                <a:latin typeface="Aptos" panose="020B0004020202020204" pitchFamily="34" charset="0"/>
                <a:ea typeface="Aptos" panose="020B0004020202020204" pitchFamily="34" charset="0"/>
                <a:cs typeface="Times New Roman" panose="02020603050405020304" pitchFamily="18" charset="0"/>
              </a:rPr>
              <a:t>:</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Activities like singing and group meals fostered social bonds.</a:t>
            </a:r>
          </a:p>
          <a:p>
            <a:pPr marL="800100" lvl="1" algn="just">
              <a:lnSpc>
                <a:spcPct val="107000"/>
              </a:lnSpc>
              <a:spcAft>
                <a:spcPts val="800"/>
              </a:spcAft>
              <a:buSzPts val="1000"/>
              <a:buFont typeface="Symbol" panose="05050102010706020507" pitchFamily="18" charset="2"/>
              <a:buChar char=""/>
              <a:tabLst>
                <a:tab pos="685800" algn="l"/>
              </a:tabLst>
            </a:pPr>
            <a:r>
              <a:rPr lang="en-IN" sz="1400" kern="100" dirty="0">
                <a:effectLst/>
                <a:latin typeface="Times New Roman" panose="02020603050405020304" pitchFamily="18" charset="0"/>
                <a:ea typeface="Aptos" panose="020B0004020202020204" pitchFamily="34" charset="0"/>
                <a:cs typeface="Times New Roman" panose="02020603050405020304" pitchFamily="18" charset="0"/>
              </a:rPr>
              <a:t>Promoted a sense of community, reducing isolation.</a:t>
            </a:r>
          </a:p>
          <a:p>
            <a:pPr marL="0" lvl="0" indent="0">
              <a:spcBef>
                <a:spcPts val="0"/>
              </a:spcBef>
              <a:buSzPts val="3200"/>
              <a:buNone/>
            </a:pPr>
            <a:endParaRPr lang="en-US" alt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endParaRPr lang="en-US" altLang="en-IN" dirty="0">
              <a:latin typeface="Times New Roman" panose="02020603050405020304" pitchFamily="18" charset="0"/>
              <a:cs typeface="Times New Roman" panose="02020603050405020304" pitchFamily="18" charset="0"/>
            </a:endParaRPr>
          </a:p>
        </p:txBody>
      </p:sp>
      <p:sp>
        <p:nvSpPr>
          <p:cNvPr id="99" name="Google Shape;99;p2">
            <a:extLst>
              <a:ext uri="{FF2B5EF4-FFF2-40B4-BE49-F238E27FC236}">
                <a16:creationId xmlns:a16="http://schemas.microsoft.com/office/drawing/2014/main" id="{960AD5C6-FA35-9E75-F511-7A0D36993A64}"/>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a:extLst>
              <a:ext uri="{FF2B5EF4-FFF2-40B4-BE49-F238E27FC236}">
                <a16:creationId xmlns:a16="http://schemas.microsoft.com/office/drawing/2014/main" id="{9A8BFC01-DBCF-AE83-DF08-675C176A80ED}"/>
              </a:ext>
            </a:extLst>
          </p:cNvPr>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a:extLst>
              <a:ext uri="{FF2B5EF4-FFF2-40B4-BE49-F238E27FC236}">
                <a16:creationId xmlns:a16="http://schemas.microsoft.com/office/drawing/2014/main" id="{8A06AF7D-E491-39BC-0521-9E17B1B86A58}"/>
              </a:ext>
            </a:extLst>
          </p:cNvPr>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lang="en-US"/>
          </a:p>
        </p:txBody>
      </p:sp>
      <p:sp>
        <p:nvSpPr>
          <p:cNvPr id="2" name="Google Shape;96;p2">
            <a:extLst>
              <a:ext uri="{FF2B5EF4-FFF2-40B4-BE49-F238E27FC236}">
                <a16:creationId xmlns:a16="http://schemas.microsoft.com/office/drawing/2014/main" id="{C7D03D2A-691D-15BF-7773-D78CB2577599}"/>
              </a:ext>
            </a:extLst>
          </p:cNvPr>
          <p:cNvSpPr txBox="1">
            <a:spLocks/>
          </p:cNvSpPr>
          <p:nvPr/>
        </p:nvSpPr>
        <p:spPr>
          <a:xfrm>
            <a:off x="202544" y="467032"/>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7" name="Picture 6" descr="A person and person in circle frames&#10;&#10;Description automatically generated">
            <a:extLst>
              <a:ext uri="{FF2B5EF4-FFF2-40B4-BE49-F238E27FC236}">
                <a16:creationId xmlns:a16="http://schemas.microsoft.com/office/drawing/2014/main" id="{077A3832-BB2D-D91E-A500-556015207B36}"/>
              </a:ext>
            </a:extLst>
          </p:cNvPr>
          <p:cNvPicPr>
            <a:picLocks noChangeAspect="1"/>
          </p:cNvPicPr>
          <p:nvPr/>
        </p:nvPicPr>
        <p:blipFill>
          <a:blip r:embed="rId3"/>
          <a:stretch>
            <a:fillRect/>
          </a:stretch>
        </p:blipFill>
        <p:spPr>
          <a:xfrm>
            <a:off x="6750062" y="2062378"/>
            <a:ext cx="1662418" cy="1143000"/>
          </a:xfrm>
          <a:prstGeom prst="rect">
            <a:avLst/>
          </a:prstGeom>
        </p:spPr>
      </p:pic>
    </p:spTree>
    <p:extLst>
      <p:ext uri="{BB962C8B-B14F-4D97-AF65-F5344CB8AC3E}">
        <p14:creationId xmlns:p14="http://schemas.microsoft.com/office/powerpoint/2010/main" val="109875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9E1B84CC-838A-8043-01E6-990A96ECAD1D}"/>
            </a:ext>
          </a:extLst>
        </p:cNvPr>
        <p:cNvGrpSpPr/>
        <p:nvPr/>
      </p:nvGrpSpPr>
      <p:grpSpPr>
        <a:xfrm>
          <a:off x="0" y="0"/>
          <a:ext cx="0" cy="0"/>
          <a:chOff x="0" y="0"/>
          <a:chExt cx="0" cy="0"/>
        </a:xfrm>
      </p:grpSpPr>
      <p:sp>
        <p:nvSpPr>
          <p:cNvPr id="96" name="Google Shape;96;p2">
            <a:extLst>
              <a:ext uri="{FF2B5EF4-FFF2-40B4-BE49-F238E27FC236}">
                <a16:creationId xmlns:a16="http://schemas.microsoft.com/office/drawing/2014/main" id="{9991DD84-812A-BC7A-27B5-8E1160D6BBB4}"/>
              </a:ext>
            </a:extLst>
          </p:cNvPr>
          <p:cNvSpPr txBox="1">
            <a:spLocks noGrp="1"/>
          </p:cNvSpPr>
          <p:nvPr>
            <p:ph type="title"/>
          </p:nvPr>
        </p:nvSpPr>
        <p:spPr>
          <a:xfrm>
            <a:off x="182880" y="457200"/>
            <a:ext cx="8229600" cy="1143000"/>
          </a:xfrm>
          <a:prstGeom prst="rect">
            <a:avLst/>
          </a:prstGeom>
          <a:noFill/>
          <a:ln>
            <a:noFill/>
          </a:ln>
        </p:spPr>
        <p:txBody>
          <a:bodyPr spcFirstLastPara="1" wrap="square" lIns="91425" tIns="45700" rIns="91425" bIns="45700" anchor="ctr" anchorCtr="0">
            <a:normAutofit/>
          </a:bodyPr>
          <a:lstStyle/>
          <a:p>
            <a:pPr marL="0" lvl="0" indent="0">
              <a:buSzPts val="4400"/>
            </a:pPr>
            <a:r>
              <a:rPr lang="en-US" dirty="0"/>
              <a:t>      </a:t>
            </a:r>
            <a:endParaRPr dirty="0">
              <a:latin typeface="Sylfaen" panose="010A0502050306030303" pitchFamily="18" charset="0"/>
            </a:endParaRPr>
          </a:p>
        </p:txBody>
      </p:sp>
      <p:sp>
        <p:nvSpPr>
          <p:cNvPr id="97" name="Google Shape;97;p2">
            <a:extLst>
              <a:ext uri="{FF2B5EF4-FFF2-40B4-BE49-F238E27FC236}">
                <a16:creationId xmlns:a16="http://schemas.microsoft.com/office/drawing/2014/main" id="{9C393F33-012F-44B4-309E-773E4BA6B17A}"/>
              </a:ext>
            </a:extLst>
          </p:cNvPr>
          <p:cNvSpPr txBox="1">
            <a:spLocks noGrp="1"/>
          </p:cNvSpPr>
          <p:nvPr>
            <p:ph type="body" idx="1"/>
          </p:nvPr>
        </p:nvSpPr>
        <p:spPr>
          <a:xfrm>
            <a:off x="457200" y="1413933"/>
            <a:ext cx="8229600" cy="4932585"/>
          </a:xfrm>
          <a:prstGeom prst="rect">
            <a:avLst/>
          </a:prstGeom>
          <a:noFill/>
          <a:ln>
            <a:noFill/>
          </a:ln>
        </p:spPr>
        <p:txBody>
          <a:bodyPr spcFirstLastPara="1" wrap="square" lIns="91425" tIns="45700" rIns="91425" bIns="45700" anchor="t" anchorCtr="0">
            <a:normAutofit/>
          </a:bodyPr>
          <a:lstStyle/>
          <a:p>
            <a:pPr marL="0" lvl="0" indent="0">
              <a:spcBef>
                <a:spcPts val="0"/>
              </a:spcBef>
              <a:buSzPts val="3200"/>
              <a:buNone/>
            </a:pPr>
            <a:r>
              <a:rPr lang="en-US" dirty="0">
                <a:latin typeface="Times New Roman" panose="02020603050405020304" pitchFamily="18" charset="0"/>
                <a:cs typeface="Times New Roman" panose="02020603050405020304" pitchFamily="18" charset="0"/>
              </a:rPr>
              <a:t>  </a:t>
            </a:r>
            <a:r>
              <a:rPr lang="en-US" altLang="en-IN" dirty="0">
                <a:latin typeface="Times New Roman" panose="02020603050405020304" pitchFamily="18" charset="0"/>
                <a:cs typeface="Times New Roman" panose="02020603050405020304" pitchFamily="18" charset="0"/>
              </a:rPr>
              <a:t>Tangible Learning Outcomes: </a:t>
            </a:r>
          </a:p>
          <a:p>
            <a:pPr marL="0" lvl="0" indent="0">
              <a:spcBef>
                <a:spcPts val="0"/>
              </a:spcBef>
              <a:buSzPts val="3200"/>
              <a:buNone/>
            </a:pPr>
            <a:endParaRPr lang="en-US" altLang="en-IN" sz="2400" i="1" u="sng" dirty="0">
              <a:latin typeface="Times New Roman" panose="02020603050405020304" pitchFamily="18" charset="0"/>
              <a:cs typeface="Times New Roman" panose="02020603050405020304" pitchFamily="18" charset="0"/>
            </a:endParaRPr>
          </a:p>
          <a:p>
            <a:pPr marL="0" lvl="0" indent="0">
              <a:lnSpc>
                <a:spcPct val="107000"/>
              </a:lnSpc>
              <a:spcAft>
                <a:spcPts val="800"/>
              </a:spcAft>
              <a:buNone/>
            </a:pPr>
            <a:r>
              <a:rPr lang="en-IN" sz="1300" b="1" kern="100" dirty="0">
                <a:latin typeface="Times New Roman" panose="02020603050405020304" pitchFamily="18" charset="0"/>
                <a:ea typeface="Aptos" panose="020B0004020202020204" pitchFamily="34" charset="0"/>
                <a:cs typeface="Times New Roman" panose="02020603050405020304" pitchFamily="18" charset="0"/>
              </a:rPr>
              <a:t>4.</a:t>
            </a: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 Improved Mobility and Independence</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Physical assistance led to better mobility and confidence.</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Residents gained more autonomy and self-reliance.</a:t>
            </a:r>
          </a:p>
          <a:p>
            <a:pPr marL="0" lvl="0" indent="0">
              <a:lnSpc>
                <a:spcPct val="107000"/>
              </a:lnSpc>
              <a:spcAft>
                <a:spcPts val="800"/>
              </a:spcAft>
              <a:buNone/>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5.Maintained Hygiene and Comfort</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Regular personal care ensured good hygiene and health.</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Contributed to dignity and self-respect.</a:t>
            </a:r>
          </a:p>
          <a:p>
            <a:pPr marL="0" lvl="0" indent="0">
              <a:lnSpc>
                <a:spcPct val="107000"/>
              </a:lnSpc>
              <a:spcAft>
                <a:spcPts val="800"/>
              </a:spcAft>
              <a:buNone/>
            </a:pPr>
            <a:r>
              <a:rPr lang="en-IN" sz="1600" b="1" kern="100" dirty="0">
                <a:effectLst/>
                <a:latin typeface="Times New Roman" panose="02020603050405020304" pitchFamily="18" charset="0"/>
                <a:ea typeface="Aptos" panose="020B0004020202020204" pitchFamily="34" charset="0"/>
                <a:cs typeface="Times New Roman" panose="02020603050405020304" pitchFamily="18" charset="0"/>
              </a:rPr>
              <a:t>6.Enhanced Quality of Life</a:t>
            </a: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Combined benefits of nutrition, social interaction, emotional support, and care.</a:t>
            </a:r>
          </a:p>
          <a:p>
            <a:pPr marL="342900" lvl="0" indent="-342900">
              <a:lnSpc>
                <a:spcPct val="107000"/>
              </a:lnSpc>
              <a:spcAft>
                <a:spcPts val="800"/>
              </a:spcAft>
              <a:buSzPts val="1000"/>
              <a:buFont typeface="Symbol" panose="05050102010706020507" pitchFamily="18" charset="2"/>
              <a:buChar char=""/>
              <a:tabLst>
                <a:tab pos="457200" algn="l"/>
                <a:tab pos="685800" algn="l"/>
              </a:tabLst>
            </a:pPr>
            <a:r>
              <a:rPr lang="en-IN" sz="1600" kern="100" dirty="0">
                <a:effectLst/>
                <a:latin typeface="Times New Roman" panose="02020603050405020304" pitchFamily="18" charset="0"/>
                <a:ea typeface="Aptos" panose="020B0004020202020204" pitchFamily="34" charset="0"/>
                <a:cs typeface="Times New Roman" panose="02020603050405020304" pitchFamily="18" charset="0"/>
              </a:rPr>
              <a:t>Led to greater happiness, satisfaction, and a sense of being valued.</a:t>
            </a:r>
          </a:p>
          <a:p>
            <a:pPr marL="0" lvl="0" indent="0">
              <a:lnSpc>
                <a:spcPct val="107000"/>
              </a:lnSpc>
              <a:spcAft>
                <a:spcPts val="800"/>
              </a:spcAft>
              <a:buNone/>
            </a:pPr>
            <a:endParaRPr lang="en-US" altLang="en-IN" sz="2400" i="1" u="sng" dirty="0">
              <a:latin typeface="Times New Roman" panose="02020603050405020304" pitchFamily="18" charset="0"/>
              <a:cs typeface="Times New Roman" panose="02020603050405020304" pitchFamily="18" charset="0"/>
            </a:endParaRPr>
          </a:p>
          <a:p>
            <a:pPr marL="0" lvl="0" indent="0">
              <a:spcBef>
                <a:spcPts val="0"/>
              </a:spcBef>
              <a:buSzPts val="3200"/>
              <a:buNone/>
            </a:pPr>
            <a:endParaRPr lang="en-US" altLang="en-IN" dirty="0">
              <a:latin typeface="Times New Roman" panose="02020603050405020304" pitchFamily="18" charset="0"/>
              <a:cs typeface="Times New Roman" panose="02020603050405020304" pitchFamily="18" charset="0"/>
            </a:endParaRPr>
          </a:p>
        </p:txBody>
      </p:sp>
      <p:sp>
        <p:nvSpPr>
          <p:cNvPr id="99" name="Google Shape;99;p2">
            <a:extLst>
              <a:ext uri="{FF2B5EF4-FFF2-40B4-BE49-F238E27FC236}">
                <a16:creationId xmlns:a16="http://schemas.microsoft.com/office/drawing/2014/main" id="{2977B592-F79D-0117-DBBE-8312094FF2BF}"/>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a:extLst>
              <a:ext uri="{FF2B5EF4-FFF2-40B4-BE49-F238E27FC236}">
                <a16:creationId xmlns:a16="http://schemas.microsoft.com/office/drawing/2014/main" id="{24402BE0-6DF2-B032-1DF4-90AB4431DB1D}"/>
              </a:ext>
            </a:extLst>
          </p:cNvPr>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a:extLst>
              <a:ext uri="{FF2B5EF4-FFF2-40B4-BE49-F238E27FC236}">
                <a16:creationId xmlns:a16="http://schemas.microsoft.com/office/drawing/2014/main" id="{3713B703-94E5-C5DF-A008-41D0C0CB2B7B}"/>
              </a:ext>
            </a:extLst>
          </p:cNvPr>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lang="en-US"/>
          </a:p>
        </p:txBody>
      </p:sp>
      <p:sp>
        <p:nvSpPr>
          <p:cNvPr id="2" name="Google Shape;96;p2">
            <a:extLst>
              <a:ext uri="{FF2B5EF4-FFF2-40B4-BE49-F238E27FC236}">
                <a16:creationId xmlns:a16="http://schemas.microsoft.com/office/drawing/2014/main" id="{6289A4D0-3D32-1C60-64A7-04EFE6AFC170}"/>
              </a:ext>
            </a:extLst>
          </p:cNvPr>
          <p:cNvSpPr txBox="1">
            <a:spLocks/>
          </p:cNvSpPr>
          <p:nvPr/>
        </p:nvSpPr>
        <p:spPr>
          <a:xfrm>
            <a:off x="202544" y="467032"/>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514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337733"/>
            <a:ext cx="8229600" cy="4525963"/>
          </a:xfrm>
          <a:prstGeom prst="rect">
            <a:avLst/>
          </a:prstGeom>
          <a:noFill/>
          <a:ln>
            <a:noFill/>
          </a:ln>
        </p:spPr>
        <p:txBody>
          <a:bodyPr spcFirstLastPara="1" wrap="square" lIns="91425" tIns="45700" rIns="91425" bIns="45700" anchor="t" anchorCtr="0">
            <a:normAutofit/>
          </a:bodyPr>
          <a:lstStyle/>
          <a:p>
            <a:pPr marL="571500" lvl="1" indent="0">
              <a:buNone/>
            </a:pPr>
            <a:r>
              <a:rPr lang="en-US" i="1" u="sng" dirty="0">
                <a:latin typeface="Times New Roman" panose="02020603050405020304" pitchFamily="18" charset="0"/>
                <a:cs typeface="Times New Roman" panose="02020603050405020304" pitchFamily="18" charset="0"/>
              </a:rPr>
              <a:t>Photo Proof :</a:t>
            </a:r>
            <a:endParaRPr lang="en-US" sz="1800" i="1" u="sng" dirty="0">
              <a:latin typeface="Times New Roman" panose="02020603050405020304" pitchFamily="18" charset="0"/>
              <a:cs typeface="Times New Roman" panose="02020603050405020304" pitchFamily="18" charset="0"/>
            </a:endParaRPr>
          </a:p>
          <a:p>
            <a:pPr marL="571500" lvl="1" indent="0">
              <a:buNone/>
            </a:pPr>
            <a:endParaRPr lang="en-US" sz="1800" dirty="0">
              <a:latin typeface="Times New Roman" panose="02020603050405020304" pitchFamily="18" charset="0"/>
              <a:cs typeface="Times New Roman" panose="02020603050405020304" pitchFamily="18" charset="0"/>
            </a:endParaRPr>
          </a:p>
        </p:txBody>
      </p:sp>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lang="en-US"/>
          </a:p>
        </p:txBody>
      </p:sp>
      <p:sp>
        <p:nvSpPr>
          <p:cNvPr id="7" name="Google Shape;96;p2"/>
          <p:cNvSpPr txBox="1">
            <a:spLocks noGrp="1"/>
          </p:cNvSpPr>
          <p:nvPr>
            <p:ph type="title"/>
          </p:nvPr>
        </p:nvSpPr>
        <p:spPr>
          <a:xfrm>
            <a:off x="254000" y="63974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latin typeface="Sylfaen" panose="010A0502050306030303" pitchFamily="18" charset="0"/>
            </a:endParaRPr>
          </a:p>
        </p:txBody>
      </p:sp>
      <p:sp>
        <p:nvSpPr>
          <p:cNvPr id="2" name="Google Shape;96;p2">
            <a:extLst>
              <a:ext uri="{FF2B5EF4-FFF2-40B4-BE49-F238E27FC236}">
                <a16:creationId xmlns:a16="http://schemas.microsoft.com/office/drawing/2014/main" id="{E49A7B6D-4AD3-AA34-87F0-8AF8B57FEC59}"/>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5FD904F-A04F-160C-8CCF-7A959E909F45}"/>
              </a:ext>
            </a:extLst>
          </p:cNvPr>
          <p:cNvPicPr>
            <a:picLocks noChangeAspect="1"/>
          </p:cNvPicPr>
          <p:nvPr/>
        </p:nvPicPr>
        <p:blipFill>
          <a:blip r:embed="rId3"/>
          <a:stretch>
            <a:fillRect/>
          </a:stretch>
        </p:blipFill>
        <p:spPr>
          <a:xfrm>
            <a:off x="132965" y="1965284"/>
            <a:ext cx="4439035" cy="4435516"/>
          </a:xfrm>
          <a:prstGeom prst="rect">
            <a:avLst/>
          </a:prstGeom>
        </p:spPr>
      </p:pic>
      <p:pic>
        <p:nvPicPr>
          <p:cNvPr id="6" name="Picture 5">
            <a:extLst>
              <a:ext uri="{FF2B5EF4-FFF2-40B4-BE49-F238E27FC236}">
                <a16:creationId xmlns:a16="http://schemas.microsoft.com/office/drawing/2014/main" id="{ADC1C025-B055-5AFD-F639-A9EFC64D499E}"/>
              </a:ext>
            </a:extLst>
          </p:cNvPr>
          <p:cNvPicPr>
            <a:picLocks noChangeAspect="1"/>
          </p:cNvPicPr>
          <p:nvPr/>
        </p:nvPicPr>
        <p:blipFill>
          <a:blip r:embed="rId4"/>
          <a:stretch>
            <a:fillRect/>
          </a:stretch>
        </p:blipFill>
        <p:spPr>
          <a:xfrm>
            <a:off x="4656666" y="1965284"/>
            <a:ext cx="4354369" cy="4435516"/>
          </a:xfrm>
          <a:prstGeom prst="rect">
            <a:avLst/>
          </a:prstGeom>
        </p:spPr>
      </p:pic>
      <p:pic>
        <p:nvPicPr>
          <p:cNvPr id="11" name="Picture 10" descr="A person holding a camera&#10;&#10;Description automatically generated">
            <a:extLst>
              <a:ext uri="{FF2B5EF4-FFF2-40B4-BE49-F238E27FC236}">
                <a16:creationId xmlns:a16="http://schemas.microsoft.com/office/drawing/2014/main" id="{D8797043-1DDF-9680-C66D-39C697F5D219}"/>
              </a:ext>
            </a:extLst>
          </p:cNvPr>
          <p:cNvPicPr>
            <a:picLocks noChangeAspect="1"/>
          </p:cNvPicPr>
          <p:nvPr/>
        </p:nvPicPr>
        <p:blipFill>
          <a:blip r:embed="rId5"/>
          <a:stretch>
            <a:fillRect/>
          </a:stretch>
        </p:blipFill>
        <p:spPr>
          <a:xfrm>
            <a:off x="3293042" y="1312565"/>
            <a:ext cx="867898" cy="627551"/>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6" name="Picture 5" descr="A black and blue dart board with a arrow&#10;&#10;Description automatically generated">
            <a:extLst>
              <a:ext uri="{FF2B5EF4-FFF2-40B4-BE49-F238E27FC236}">
                <a16:creationId xmlns:a16="http://schemas.microsoft.com/office/drawing/2014/main" id="{A3373F0C-A4C1-3B82-01F4-8C6A3FE3BAB5}"/>
              </a:ext>
            </a:extLst>
          </p:cNvPr>
          <p:cNvPicPr>
            <a:picLocks noChangeAspect="1"/>
          </p:cNvPicPr>
          <p:nvPr/>
        </p:nvPicPr>
        <p:blipFill>
          <a:blip r:embed="rId3"/>
          <a:stretch>
            <a:fillRect/>
          </a:stretch>
        </p:blipFill>
        <p:spPr>
          <a:xfrm>
            <a:off x="8108463" y="1011431"/>
            <a:ext cx="57117" cy="57117"/>
          </a:xfrm>
          <a:prstGeom prst="rect">
            <a:avLst/>
          </a:prstGeom>
        </p:spPr>
      </p:pic>
      <p:pic>
        <p:nvPicPr>
          <p:cNvPr id="4" name="Picture 3">
            <a:extLst>
              <a:ext uri="{FF2B5EF4-FFF2-40B4-BE49-F238E27FC236}">
                <a16:creationId xmlns:a16="http://schemas.microsoft.com/office/drawing/2014/main" id="{D18AA6B2-9A12-5632-440C-1E464711F3F1}"/>
              </a:ext>
            </a:extLst>
          </p:cNvPr>
          <p:cNvPicPr>
            <a:picLocks noChangeAspect="1"/>
          </p:cNvPicPr>
          <p:nvPr/>
        </p:nvPicPr>
        <p:blipFill>
          <a:blip r:embed="rId4">
            <a:alphaModFix amt="35000"/>
          </a:blip>
          <a:stretch>
            <a:fillRect/>
          </a:stretch>
        </p:blipFill>
        <p:spPr>
          <a:xfrm>
            <a:off x="7425856" y="1954283"/>
            <a:ext cx="341526" cy="344302"/>
          </a:xfrm>
          <a:prstGeom prst="rect">
            <a:avLst/>
          </a:prstGeom>
        </p:spPr>
      </p:pic>
      <p:sp>
        <p:nvSpPr>
          <p:cNvPr id="96" name="Google Shape;96;p2"/>
          <p:cNvSpPr txBox="1">
            <a:spLocks noGrp="1"/>
          </p:cNvSpPr>
          <p:nvPr>
            <p:ph type="title"/>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sz="2800" b="1" dirty="0">
                <a:latin typeface="Times New Roman" panose="02020603050405020304" pitchFamily="18" charset="0"/>
                <a:cs typeface="Times New Roman" panose="02020603050405020304" pitchFamily="18" charset="0"/>
              </a:rPr>
              <a:t> GOLDEN HEARTS COMMUNITY OUTREACH</a:t>
            </a:r>
            <a:endParaRPr sz="2800" b="1" dirty="0">
              <a:latin typeface="Times New Roman" panose="02020603050405020304" pitchFamily="18" charset="0"/>
              <a:cs typeface="Times New Roman" panose="02020603050405020304" pitchFamily="18" charset="0"/>
            </a:endParaRPr>
          </a:p>
        </p:txBody>
      </p:sp>
      <p:sp>
        <p:nvSpPr>
          <p:cNvPr id="97" name="Google Shape;97;p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Introduction of the Organization</a:t>
            </a:r>
          </a:p>
          <a:p>
            <a:pPr marL="0" lvl="0" indent="0" algn="l" rtl="0">
              <a:spcBef>
                <a:spcPts val="0"/>
              </a:spcBef>
              <a:spcAft>
                <a:spcPts val="0"/>
              </a:spcAft>
              <a:buClr>
                <a:schemeClr val="dk1"/>
              </a:buClr>
              <a:buSzPts val="3200"/>
              <a:buNone/>
            </a:pPr>
            <a:endParaRPr lang="en-US" dirty="0">
              <a:latin typeface="Times New Roman" panose="02020603050405020304" pitchFamily="18" charset="0"/>
              <a:cs typeface="Times New Roman" panose="02020603050405020304" pitchFamily="18" charset="0"/>
            </a:endParaRPr>
          </a:p>
          <a:p>
            <a:pPr marL="0" indent="0">
              <a:spcBef>
                <a:spcPts val="0"/>
              </a:spcBef>
              <a:buSzPts val="3200"/>
              <a:buNone/>
            </a:pPr>
            <a:r>
              <a:rPr lang="en-US" sz="3000" i="1" u="sng" dirty="0">
                <a:latin typeface="Times New Roman" panose="02020603050405020304" pitchFamily="18" charset="0"/>
                <a:cs typeface="Times New Roman" panose="02020603050405020304" pitchFamily="18" charset="0"/>
              </a:rPr>
              <a:t>Location: </a:t>
            </a:r>
          </a:p>
          <a:p>
            <a:pPr marL="0" indent="0" algn="just">
              <a:spcBef>
                <a:spcPts val="0"/>
              </a:spcBef>
              <a:buSzPts val="3200"/>
              <a:buNone/>
            </a:pPr>
            <a:r>
              <a:rPr lang="en-US" sz="2000" dirty="0">
                <a:latin typeface="Times New Roman" panose="02020603050405020304" pitchFamily="18" charset="0"/>
                <a:cs typeface="Times New Roman" panose="02020603050405020304" pitchFamily="18" charset="0"/>
              </a:rPr>
              <a:t>Located at 5, </a:t>
            </a:r>
            <a:r>
              <a:rPr lang="en-US" sz="2000" dirty="0" err="1">
                <a:latin typeface="Times New Roman" panose="02020603050405020304" pitchFamily="18" charset="0"/>
                <a:cs typeface="Times New Roman" panose="02020603050405020304" pitchFamily="18" charset="0"/>
              </a:rPr>
              <a:t>Noombal</a:t>
            </a:r>
            <a:r>
              <a:rPr lang="en-US" sz="2000" dirty="0">
                <a:latin typeface="Times New Roman" panose="02020603050405020304" pitchFamily="18" charset="0"/>
                <a:cs typeface="Times New Roman" panose="02020603050405020304" pitchFamily="18" charset="0"/>
              </a:rPr>
              <a:t> Rd, </a:t>
            </a:r>
            <a:r>
              <a:rPr lang="en-US" sz="2000" dirty="0" err="1">
                <a:latin typeface="Times New Roman" panose="02020603050405020304" pitchFamily="18" charset="0"/>
                <a:cs typeface="Times New Roman" panose="02020603050405020304" pitchFamily="18" charset="0"/>
              </a:rPr>
              <a:t>Velappanchavadi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Kattupakkam</a:t>
            </a:r>
            <a:r>
              <a:rPr lang="en-US" sz="2000" dirty="0">
                <a:latin typeface="Times New Roman" panose="02020603050405020304" pitchFamily="18" charset="0"/>
                <a:cs typeface="Times New Roman" panose="02020603050405020304" pitchFamily="18" charset="0"/>
              </a:rPr>
              <a:t>, Chennai, Tamil Nadu 600077,</a:t>
            </a:r>
          </a:p>
          <a:p>
            <a:pPr marL="0" indent="0" algn="just">
              <a:spcBef>
                <a:spcPts val="0"/>
              </a:spcBef>
              <a:buSzPts val="3200"/>
              <a:buNone/>
            </a:pPr>
            <a:r>
              <a:rPr lang="en-US" sz="2000" dirty="0">
                <a:latin typeface="Times New Roman" panose="02020603050405020304" pitchFamily="18" charset="0"/>
                <a:cs typeface="Times New Roman" panose="02020603050405020304" pitchFamily="18" charset="0"/>
              </a:rPr>
              <a:t> Akshaya Trust operates from a peaceful and well-equipped ashram. The facility is designed to ensure the comfort and well-being of its residents, featuring clean living spaces, medical facilities, recreational areas, and nutritious meals. Managed by a team of dedicated professionals and volunteers, the trust has earned a strong reputation for its compassionate care programs.</a:t>
            </a:r>
            <a:endParaRPr sz="2000" i="1"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dirty="0">
                <a:solidFill>
                  <a:schemeClr val="dk1"/>
                </a:solidFill>
                <a:latin typeface="Calibri" panose="020F0502020204030204" charset="0"/>
                <a:cs typeface="Calibri" panose="020F0502020204030204" charset="0"/>
                <a:sym typeface="Calibri" panose="020F0502020204030204"/>
              </a:rPr>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lang="en-US"/>
          </a:p>
        </p:txBody>
      </p:sp>
      <p:pic>
        <p:nvPicPr>
          <p:cNvPr id="3" name="Picture 2" descr="A map with a pin on it&#10;&#10;Description automatically generated">
            <a:extLst>
              <a:ext uri="{FF2B5EF4-FFF2-40B4-BE49-F238E27FC236}">
                <a16:creationId xmlns:a16="http://schemas.microsoft.com/office/drawing/2014/main" id="{5886567C-824F-9AE7-944D-B356411F9722}"/>
              </a:ext>
            </a:extLst>
          </p:cNvPr>
          <p:cNvPicPr>
            <a:picLocks noChangeAspect="1"/>
          </p:cNvPicPr>
          <p:nvPr/>
        </p:nvPicPr>
        <p:blipFill>
          <a:blip r:embed="rId5">
            <a:alphaModFix amt="67000"/>
            <a:extLst>
              <a:ext uri="{837473B0-CC2E-450A-ABE3-18F120FF3D39}">
                <a1611:picAttrSrcUrl xmlns:a1611="http://schemas.microsoft.com/office/drawing/2016/11/main" r:id="rId6"/>
              </a:ext>
            </a:extLst>
          </a:blip>
          <a:stretch>
            <a:fillRect/>
          </a:stretch>
        </p:blipFill>
        <p:spPr>
          <a:xfrm>
            <a:off x="7005838" y="1370013"/>
            <a:ext cx="1426306" cy="1426306"/>
          </a:xfrm>
          <a:prstGeom prst="rect">
            <a:avLst/>
          </a:prstGeom>
        </p:spPr>
      </p:pic>
      <p:pic>
        <p:nvPicPr>
          <p:cNvPr id="5" name="Picture 4" descr="A person in a wheelchair and a person in a wheelchair under a house&#10;&#10;Description automatically generated">
            <a:extLst>
              <a:ext uri="{FF2B5EF4-FFF2-40B4-BE49-F238E27FC236}">
                <a16:creationId xmlns:a16="http://schemas.microsoft.com/office/drawing/2014/main" id="{E93550F5-379D-0B8E-F337-76F238C5BF48}"/>
              </a:ext>
            </a:extLst>
          </p:cNvPr>
          <p:cNvPicPr>
            <a:picLocks noChangeAspect="1"/>
          </p:cNvPicPr>
          <p:nvPr/>
        </p:nvPicPr>
        <p:blipFill>
          <a:blip r:embed="rId7">
            <a:alphaModFix/>
          </a:blip>
          <a:stretch>
            <a:fillRect/>
          </a:stretch>
        </p:blipFill>
        <p:spPr>
          <a:xfrm flipH="1">
            <a:off x="7767382" y="1009749"/>
            <a:ext cx="131635" cy="927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121493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a:extLst>
            <a:ext uri="{FF2B5EF4-FFF2-40B4-BE49-F238E27FC236}">
              <a16:creationId xmlns:a16="http://schemas.microsoft.com/office/drawing/2014/main" id="{0F46D38C-72E5-5C09-CB8B-5692CE3D946A}"/>
            </a:ext>
          </a:extLst>
        </p:cNvPr>
        <p:cNvGrpSpPr/>
        <p:nvPr/>
      </p:nvGrpSpPr>
      <p:grpSpPr>
        <a:xfrm>
          <a:off x="0" y="0"/>
          <a:ext cx="0" cy="0"/>
          <a:chOff x="0" y="0"/>
          <a:chExt cx="0" cy="0"/>
        </a:xfrm>
      </p:grpSpPr>
      <p:pic>
        <p:nvPicPr>
          <p:cNvPr id="11" name="Picture 10" descr="A neon sign of a person on a bicycle&#10;&#10;Description automatically generated">
            <a:extLst>
              <a:ext uri="{FF2B5EF4-FFF2-40B4-BE49-F238E27FC236}">
                <a16:creationId xmlns:a16="http://schemas.microsoft.com/office/drawing/2014/main" id="{D6507FB9-DEE5-06BD-EAC5-C16F8BE9588D}"/>
              </a:ext>
            </a:extLst>
          </p:cNvPr>
          <p:cNvPicPr>
            <a:picLocks noChangeAspect="1"/>
          </p:cNvPicPr>
          <p:nvPr/>
        </p:nvPicPr>
        <p:blipFill>
          <a:blip r:embed="rId3"/>
          <a:stretch>
            <a:fillRect/>
          </a:stretch>
        </p:blipFill>
        <p:spPr>
          <a:xfrm>
            <a:off x="543894" y="5788542"/>
            <a:ext cx="327194" cy="247132"/>
          </a:xfrm>
          <a:prstGeom prst="rect">
            <a:avLst/>
          </a:prstGeom>
        </p:spPr>
      </p:pic>
      <p:sp>
        <p:nvSpPr>
          <p:cNvPr id="106" name="Google Shape;106;p5">
            <a:extLst>
              <a:ext uri="{FF2B5EF4-FFF2-40B4-BE49-F238E27FC236}">
                <a16:creationId xmlns:a16="http://schemas.microsoft.com/office/drawing/2014/main" id="{FBE6F27C-A9F7-5BBF-5503-059AC79C3958}"/>
              </a:ext>
            </a:extLst>
          </p:cNvPr>
          <p:cNvSpPr txBox="1">
            <a:spLocks noGrp="1"/>
          </p:cNvSpPr>
          <p:nvPr>
            <p:ph type="body" idx="1"/>
          </p:nvPr>
        </p:nvSpPr>
        <p:spPr>
          <a:xfrm>
            <a:off x="457200" y="1337733"/>
            <a:ext cx="8229600" cy="4525963"/>
          </a:xfrm>
          <a:prstGeom prst="rect">
            <a:avLst/>
          </a:prstGeom>
          <a:noFill/>
          <a:ln>
            <a:noFill/>
          </a:ln>
        </p:spPr>
        <p:txBody>
          <a:bodyPr spcFirstLastPara="1" wrap="square" lIns="91425" tIns="45700" rIns="91425" bIns="45700" anchor="t" anchorCtr="0">
            <a:normAutofit/>
          </a:bodyPr>
          <a:lstStyle/>
          <a:p>
            <a:pPr marL="571500" lvl="1" indent="0">
              <a:buNone/>
            </a:pPr>
            <a:r>
              <a:rPr lang="en-US" i="1" u="sng" dirty="0">
                <a:latin typeface="Times New Roman" panose="02020603050405020304" pitchFamily="18" charset="0"/>
                <a:cs typeface="Times New Roman" panose="02020603050405020304" pitchFamily="18" charset="0"/>
              </a:rPr>
              <a:t>Photo Proof :</a:t>
            </a:r>
            <a:endParaRPr lang="en-US" sz="1800" i="1" u="sng" dirty="0">
              <a:latin typeface="Times New Roman" panose="02020603050405020304" pitchFamily="18" charset="0"/>
              <a:cs typeface="Times New Roman" panose="02020603050405020304" pitchFamily="18" charset="0"/>
            </a:endParaRPr>
          </a:p>
          <a:p>
            <a:pPr marL="571500" lvl="1" indent="0">
              <a:buNone/>
            </a:pPr>
            <a:endParaRPr lang="en-US" sz="1800" dirty="0">
              <a:latin typeface="Times New Roman" panose="02020603050405020304" pitchFamily="18" charset="0"/>
              <a:cs typeface="Times New Roman" panose="02020603050405020304" pitchFamily="18" charset="0"/>
            </a:endParaRPr>
          </a:p>
        </p:txBody>
      </p:sp>
      <p:sp>
        <p:nvSpPr>
          <p:cNvPr id="108" name="Google Shape;108;p5">
            <a:extLst>
              <a:ext uri="{FF2B5EF4-FFF2-40B4-BE49-F238E27FC236}">
                <a16:creationId xmlns:a16="http://schemas.microsoft.com/office/drawing/2014/main" id="{C34D284D-ECC9-8960-229D-149923BB2D01}"/>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9" name="Google Shape;109;p5">
            <a:extLst>
              <a:ext uri="{FF2B5EF4-FFF2-40B4-BE49-F238E27FC236}">
                <a16:creationId xmlns:a16="http://schemas.microsoft.com/office/drawing/2014/main" id="{81774A0C-E595-5EB5-A979-0DDB2C226C5F}"/>
              </a:ext>
            </a:extLst>
          </p:cNvPr>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10" name="Google Shape;110;p5">
            <a:extLst>
              <a:ext uri="{FF2B5EF4-FFF2-40B4-BE49-F238E27FC236}">
                <a16:creationId xmlns:a16="http://schemas.microsoft.com/office/drawing/2014/main" id="{70DC96B0-684A-91B1-EDEF-19AA0586CEA9}"/>
              </a:ext>
            </a:extLst>
          </p:cNvPr>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lang="en-US"/>
          </a:p>
        </p:txBody>
      </p:sp>
      <p:sp>
        <p:nvSpPr>
          <p:cNvPr id="7" name="Google Shape;96;p2">
            <a:extLst>
              <a:ext uri="{FF2B5EF4-FFF2-40B4-BE49-F238E27FC236}">
                <a16:creationId xmlns:a16="http://schemas.microsoft.com/office/drawing/2014/main" id="{1B0A0AB3-414A-90CA-2E77-C8789F2CF261}"/>
              </a:ext>
            </a:extLst>
          </p:cNvPr>
          <p:cNvSpPr txBox="1">
            <a:spLocks noGrp="1"/>
          </p:cNvSpPr>
          <p:nvPr>
            <p:ph type="title"/>
          </p:nvPr>
        </p:nvSpPr>
        <p:spPr>
          <a:xfrm>
            <a:off x="254000" y="639742"/>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latin typeface="Sylfaen" panose="010A0502050306030303" pitchFamily="18" charset="0"/>
            </a:endParaRPr>
          </a:p>
        </p:txBody>
      </p:sp>
      <p:sp>
        <p:nvSpPr>
          <p:cNvPr id="2" name="Google Shape;96;p2">
            <a:extLst>
              <a:ext uri="{FF2B5EF4-FFF2-40B4-BE49-F238E27FC236}">
                <a16:creationId xmlns:a16="http://schemas.microsoft.com/office/drawing/2014/main" id="{51ABA14E-16E6-AB27-C6B1-92478A6149B3}"/>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6FE4273-B220-2EC2-C63D-F2481615AEAA}"/>
              </a:ext>
            </a:extLst>
          </p:cNvPr>
          <p:cNvPicPr>
            <a:picLocks noChangeAspect="1"/>
          </p:cNvPicPr>
          <p:nvPr/>
        </p:nvPicPr>
        <p:blipFill>
          <a:blip r:embed="rId4"/>
          <a:stretch>
            <a:fillRect/>
          </a:stretch>
        </p:blipFill>
        <p:spPr>
          <a:xfrm>
            <a:off x="4775200" y="1965283"/>
            <a:ext cx="4157133" cy="4435516"/>
          </a:xfrm>
          <a:prstGeom prst="rect">
            <a:avLst/>
          </a:prstGeom>
        </p:spPr>
      </p:pic>
      <p:pic>
        <p:nvPicPr>
          <p:cNvPr id="9" name="Picture 8">
            <a:extLst>
              <a:ext uri="{FF2B5EF4-FFF2-40B4-BE49-F238E27FC236}">
                <a16:creationId xmlns:a16="http://schemas.microsoft.com/office/drawing/2014/main" id="{767A7CC6-F71B-C10E-DAF1-DCDF320C5873}"/>
              </a:ext>
            </a:extLst>
          </p:cNvPr>
          <p:cNvPicPr>
            <a:picLocks noChangeAspect="1"/>
          </p:cNvPicPr>
          <p:nvPr/>
        </p:nvPicPr>
        <p:blipFill>
          <a:blip r:embed="rId5"/>
          <a:stretch>
            <a:fillRect/>
          </a:stretch>
        </p:blipFill>
        <p:spPr>
          <a:xfrm>
            <a:off x="254000" y="1965283"/>
            <a:ext cx="4275667" cy="4435516"/>
          </a:xfrm>
          <a:prstGeom prst="rect">
            <a:avLst/>
          </a:prstGeom>
        </p:spPr>
      </p:pic>
      <p:pic>
        <p:nvPicPr>
          <p:cNvPr id="10" name="Picture 9" descr="A person holding a camera&#10;&#10;Description automatically generated">
            <a:extLst>
              <a:ext uri="{FF2B5EF4-FFF2-40B4-BE49-F238E27FC236}">
                <a16:creationId xmlns:a16="http://schemas.microsoft.com/office/drawing/2014/main" id="{CB587C88-CEAC-BB22-4CE5-796878A88C60}"/>
              </a:ext>
            </a:extLst>
          </p:cNvPr>
          <p:cNvPicPr>
            <a:picLocks noChangeAspect="1"/>
          </p:cNvPicPr>
          <p:nvPr/>
        </p:nvPicPr>
        <p:blipFill>
          <a:blip r:embed="rId6"/>
          <a:stretch>
            <a:fillRect/>
          </a:stretch>
        </p:blipFill>
        <p:spPr>
          <a:xfrm>
            <a:off x="3293042" y="1312565"/>
            <a:ext cx="867898" cy="627551"/>
          </a:xfrm>
          <a:prstGeom prst="rect">
            <a:avLst/>
          </a:prstGeom>
        </p:spPr>
      </p:pic>
    </p:spTree>
    <p:extLst>
      <p:ext uri="{BB962C8B-B14F-4D97-AF65-F5344CB8AC3E}">
        <p14:creationId xmlns:p14="http://schemas.microsoft.com/office/powerpoint/2010/main" val="8769874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4" name="Picture 3" descr="A neon sign of a person on a bicycle&#10;&#10;Description automatically generated">
            <a:extLst>
              <a:ext uri="{FF2B5EF4-FFF2-40B4-BE49-F238E27FC236}">
                <a16:creationId xmlns:a16="http://schemas.microsoft.com/office/drawing/2014/main" id="{2942E60B-ECB1-E2D7-E02B-91C33AB7C678}"/>
              </a:ext>
            </a:extLst>
          </p:cNvPr>
          <p:cNvPicPr>
            <a:picLocks noChangeAspect="1"/>
          </p:cNvPicPr>
          <p:nvPr/>
        </p:nvPicPr>
        <p:blipFill>
          <a:blip r:embed="rId3"/>
          <a:stretch>
            <a:fillRect/>
          </a:stretch>
        </p:blipFill>
        <p:spPr>
          <a:xfrm>
            <a:off x="3026285" y="843178"/>
            <a:ext cx="471924" cy="356448"/>
          </a:xfrm>
          <a:prstGeom prst="rect">
            <a:avLst/>
          </a:prstGeom>
        </p:spPr>
      </p:pic>
      <p:sp>
        <p:nvSpPr>
          <p:cNvPr id="106" name="Google Shape;106;p5"/>
          <p:cNvSpPr txBox="1">
            <a:spLocks noGrp="1"/>
          </p:cNvSpPr>
          <p:nvPr>
            <p:ph type="body" idx="1"/>
          </p:nvPr>
        </p:nvSpPr>
        <p:spPr>
          <a:xfrm>
            <a:off x="152400" y="999066"/>
            <a:ext cx="8813800" cy="5357284"/>
          </a:xfrm>
          <a:prstGeom prst="rect">
            <a:avLst/>
          </a:prstGeom>
          <a:noFill/>
          <a:ln>
            <a:noFill/>
          </a:ln>
        </p:spPr>
        <p:txBody>
          <a:bodyPr spcFirstLastPara="1" wrap="square" lIns="91425" tIns="45700" rIns="91425" bIns="45700" anchor="t" anchorCtr="0">
            <a:normAutofit/>
          </a:bodyPr>
          <a:lstStyle/>
          <a:p>
            <a:pPr marL="571500" lvl="1" indent="0">
              <a:buNone/>
            </a:pPr>
            <a:r>
              <a:rPr lang="en-US" i="1" u="sng" dirty="0">
                <a:latin typeface="Times New Roman" panose="02020603050405020304" pitchFamily="18" charset="0"/>
                <a:cs typeface="Times New Roman" panose="02020603050405020304" pitchFamily="18" charset="0"/>
              </a:rPr>
              <a:t>Conclusion and Takeaways:</a:t>
            </a:r>
          </a:p>
          <a:p>
            <a:pPr marL="571500" lvl="1" indent="0">
              <a:buNone/>
            </a:pPr>
            <a:endParaRPr lang="en-US" i="1" u="sng" dirty="0">
              <a:latin typeface="Times New Roman" panose="02020603050405020304" pitchFamily="18" charset="0"/>
              <a:cs typeface="Times New Roman" panose="02020603050405020304" pitchFamily="18" charset="0"/>
            </a:endParaRPr>
          </a:p>
          <a:p>
            <a:pPr algn="just"/>
            <a:r>
              <a:rPr lang="en-US" sz="1700" dirty="0">
                <a:latin typeface="Times New Roman" panose="02020603050405020304" pitchFamily="18" charset="0"/>
                <a:cs typeface="Times New Roman" panose="02020603050405020304" pitchFamily="18" charset="0"/>
              </a:rPr>
              <a:t>The Community Connect initiative at Akshaya Trust has been a deeply rewarding experience, benefiting both the elderly residents and the volunteers. </a:t>
            </a:r>
          </a:p>
          <a:p>
            <a:pPr algn="just"/>
            <a:r>
              <a:rPr lang="en-US" sz="1700" dirty="0">
                <a:latin typeface="Times New Roman" panose="02020603050405020304" pitchFamily="18" charset="0"/>
                <a:cs typeface="Times New Roman" panose="02020603050405020304" pitchFamily="18" charset="0"/>
              </a:rPr>
              <a:t>By providing essential services such as nutritious meals, entertainment, motivational talks, and personal hygiene support, the initiative not only enhanced the residents' quality of life but also fostered a sense of joy and community. </a:t>
            </a:r>
          </a:p>
          <a:p>
            <a:pPr algn="just"/>
            <a:r>
              <a:rPr lang="en-US" sz="1700" dirty="0">
                <a:latin typeface="Times New Roman" panose="02020603050405020304" pitchFamily="18" charset="0"/>
                <a:cs typeface="Times New Roman" panose="02020603050405020304" pitchFamily="18" charset="0"/>
              </a:rPr>
              <a:t>Our choice of Akshaya Trust was guided by a commitment to addressing the often-overlooked needs of the elderly, aligning with the Trust's dedication to providing a nurturing environment. This collaboration has resulted in holistic care that integrates the physical, emotional, and social well-being of the elderly.</a:t>
            </a:r>
          </a:p>
          <a:p>
            <a:pPr algn="just"/>
            <a:r>
              <a:rPr lang="en-US" sz="1700" dirty="0">
                <a:latin typeface="Times New Roman" panose="02020603050405020304" pitchFamily="18" charset="0"/>
                <a:cs typeface="Times New Roman" panose="02020603050405020304" pitchFamily="18" charset="0"/>
              </a:rPr>
              <a:t>For the volunteers, the initiative offered significant learning experiences, developing empathy, responsibility, and communication skills. </a:t>
            </a:r>
          </a:p>
          <a:p>
            <a:pPr algn="just"/>
            <a:r>
              <a:rPr lang="en-US" sz="1700" dirty="0">
                <a:latin typeface="Times New Roman" panose="02020603050405020304" pitchFamily="18" charset="0"/>
                <a:cs typeface="Times New Roman" panose="02020603050405020304" pitchFamily="18" charset="0"/>
              </a:rPr>
              <a:t>The bonds formed and positive feedback received have reinforced the value of small acts of kindness. In conclusion, Community Connect has achieved its objectives, delivering essential care and fostering growth among all participants, while highlighting the profound impact of compassion and proactive community service in enriching the lives of the elderly</a:t>
            </a:r>
          </a:p>
          <a:p>
            <a:pPr marL="571500" lvl="1" indent="0">
              <a:buNone/>
            </a:pPr>
            <a:endParaRPr lang="en-US" sz="1200" i="1" u="sng" dirty="0">
              <a:latin typeface="Times New Roman" panose="02020603050405020304" pitchFamily="18" charset="0"/>
              <a:cs typeface="Times New Roman" panose="02020603050405020304" pitchFamily="18" charset="0"/>
            </a:endParaRPr>
          </a:p>
        </p:txBody>
      </p:sp>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lang="en-US"/>
          </a:p>
        </p:txBody>
      </p:sp>
      <p:pic>
        <p:nvPicPr>
          <p:cNvPr id="2" name="Picture 1" descr="A light bulb with icons in the shape of a tree&#10;&#10;Description automatically generated">
            <a:extLst>
              <a:ext uri="{FF2B5EF4-FFF2-40B4-BE49-F238E27FC236}">
                <a16:creationId xmlns:a16="http://schemas.microsoft.com/office/drawing/2014/main" id="{85B6EA71-0F94-8F4E-0C7C-5B8DED017147}"/>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4993497" y="877998"/>
            <a:ext cx="1026303" cy="1026303"/>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6" name="Picture 5">
            <a:extLst>
              <a:ext uri="{FF2B5EF4-FFF2-40B4-BE49-F238E27FC236}">
                <a16:creationId xmlns:a16="http://schemas.microsoft.com/office/drawing/2014/main" id="{FCF3245E-95EF-3D7B-A57B-D09889EE25A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24000" y="3924300"/>
            <a:ext cx="192184" cy="192184"/>
          </a:xfrm>
          <a:prstGeom prst="rect">
            <a:avLst/>
          </a:prstGeom>
        </p:spPr>
      </p:pic>
      <p:pic>
        <p:nvPicPr>
          <p:cNvPr id="5" name="Picture 4" descr="A person in a wheelchair and a person in a wheelchair under a house&#10;&#10;Description automatically generated">
            <a:extLst>
              <a:ext uri="{FF2B5EF4-FFF2-40B4-BE49-F238E27FC236}">
                <a16:creationId xmlns:a16="http://schemas.microsoft.com/office/drawing/2014/main" id="{64E9F7A1-3644-B4D2-A5CC-96BA63817A93}"/>
              </a:ext>
            </a:extLst>
          </p:cNvPr>
          <p:cNvPicPr>
            <a:picLocks noChangeAspect="1"/>
          </p:cNvPicPr>
          <p:nvPr/>
        </p:nvPicPr>
        <p:blipFill>
          <a:blip r:embed="rId5">
            <a:alphaModFix/>
          </a:blip>
          <a:stretch>
            <a:fillRect/>
          </a:stretch>
        </p:blipFill>
        <p:spPr>
          <a:xfrm>
            <a:off x="-48731" y="647084"/>
            <a:ext cx="811389" cy="5715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6" name="Google Shape;96;p2"/>
          <p:cNvSpPr txBox="1">
            <a:spLocks noGrp="1"/>
          </p:cNvSpPr>
          <p:nvPr>
            <p:ph type="title"/>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sz="2800" b="1" dirty="0">
                <a:latin typeface="Times New Roman" panose="02020603050405020304" pitchFamily="18" charset="0"/>
                <a:cs typeface="Times New Roman" panose="02020603050405020304" pitchFamily="18" charset="0"/>
              </a:rPr>
              <a:t> GOLDEN HEARTS COMMUNITY OUTREACH</a:t>
            </a:r>
            <a:endParaRPr sz="2800" b="1" dirty="0">
              <a:latin typeface="Times New Roman" panose="02020603050405020304" pitchFamily="18" charset="0"/>
              <a:cs typeface="Times New Roman" panose="02020603050405020304" pitchFamily="18" charset="0"/>
            </a:endParaRPr>
          </a:p>
        </p:txBody>
      </p:sp>
      <p:sp>
        <p:nvSpPr>
          <p:cNvPr id="97" name="Google Shape;97;p2"/>
          <p:cNvSpPr txBox="1">
            <a:spLocks noGrp="1"/>
          </p:cNvSpPr>
          <p:nvPr>
            <p:ph type="body" idx="1"/>
          </p:nvPr>
        </p:nvSpPr>
        <p:spPr>
          <a:xfrm>
            <a:off x="457200" y="1327355"/>
            <a:ext cx="8229600" cy="4945625"/>
          </a:xfrm>
          <a:prstGeom prst="rect">
            <a:avLst/>
          </a:prstGeom>
          <a:noFill/>
          <a:ln>
            <a:noFill/>
          </a:ln>
        </p:spPr>
        <p:txBody>
          <a:bodyPr spcFirstLastPara="1" wrap="square" lIns="91425" tIns="45700" rIns="91425" bIns="45700" anchor="t" anchorCtr="0">
            <a:normAutofit lnSpcReduction="10000"/>
          </a:bodyPr>
          <a:lstStyle/>
          <a:p>
            <a:pPr marL="0" indent="0">
              <a:spcBef>
                <a:spcPts val="0"/>
              </a:spcBef>
              <a:buSzPts val="3200"/>
              <a:buNone/>
            </a:pPr>
            <a:r>
              <a:rPr lang="en-US" sz="3000" i="1" u="sng" dirty="0">
                <a:latin typeface="Times New Roman" panose="02020603050405020304" pitchFamily="18" charset="0"/>
                <a:cs typeface="Times New Roman" panose="02020603050405020304" pitchFamily="18" charset="0"/>
              </a:rPr>
              <a:t>Overview: </a:t>
            </a:r>
          </a:p>
          <a:p>
            <a:pPr marL="0" indent="0" algn="just">
              <a:spcBef>
                <a:spcPts val="0"/>
              </a:spcBef>
              <a:buSzPts val="3200"/>
              <a:buNone/>
            </a:pPr>
            <a:r>
              <a:rPr lang="en-US" sz="2000" dirty="0">
                <a:latin typeface="Times New Roman" panose="02020603050405020304" pitchFamily="18" charset="0"/>
                <a:cs typeface="Times New Roman" panose="02020603050405020304" pitchFamily="18" charset="0"/>
              </a:rPr>
              <a:t>Akshaya Trust is a dedicated non-profit organization established with the noble aim of providing care, support, and companionship to the elderly. It serves as a sanctuary for senior citizens in need of assistance, offering a compassionate and comprehensive approach to enhance their quality of life. The trust addresses the physical, emotional, and social needs of its residents, creating a safe and nurturing environment where they can enjoy their golden years</a:t>
            </a:r>
          </a:p>
          <a:p>
            <a:pPr marL="0" indent="0">
              <a:spcBef>
                <a:spcPts val="0"/>
              </a:spcBef>
              <a:buSzPts val="3200"/>
              <a:buNone/>
            </a:pPr>
            <a:endParaRPr lang="en-IN" sz="3000" i="1" dirty="0">
              <a:latin typeface="Times New Roman" panose="02020603050405020304" pitchFamily="18" charset="0"/>
              <a:cs typeface="Times New Roman" panose="02020603050405020304" pitchFamily="18" charset="0"/>
            </a:endParaRPr>
          </a:p>
          <a:p>
            <a:pPr marL="0" indent="0">
              <a:spcBef>
                <a:spcPts val="0"/>
              </a:spcBef>
              <a:buSzPts val="3200"/>
              <a:buNone/>
            </a:pPr>
            <a:r>
              <a:rPr lang="en-IN" sz="3000" i="1" u="sng" dirty="0">
                <a:latin typeface="Times New Roman" panose="02020603050405020304" pitchFamily="18" charset="0"/>
                <a:cs typeface="Times New Roman" panose="02020603050405020304" pitchFamily="18" charset="0"/>
              </a:rPr>
              <a:t>Mission and Purpose:</a:t>
            </a:r>
          </a:p>
          <a:p>
            <a:pPr marL="0" indent="0" algn="just">
              <a:spcBef>
                <a:spcPts val="0"/>
              </a:spcBef>
              <a:buSzPts val="3200"/>
              <a:buNone/>
            </a:pPr>
            <a:r>
              <a:rPr lang="en-US" sz="2000" dirty="0">
                <a:latin typeface="Times New Roman" panose="02020603050405020304" pitchFamily="18" charset="0"/>
                <a:cs typeface="Times New Roman" panose="02020603050405020304" pitchFamily="18" charset="0"/>
              </a:rPr>
              <a:t>The mission of serving at Akshaya Trust is rooted in the belief of giving back to the community by supporting and valuing the elderly. Volunteers provide companionship, care, and emotional support, ensuring seniors are not isolated or overlooked. The purpose is to make a meaningful impact by enhancing their quality of life.</a:t>
            </a:r>
            <a:endParaRPr lang="en-US" sz="2000" i="1" dirty="0">
              <a:latin typeface="Times New Roman" panose="02020603050405020304" pitchFamily="18" charset="0"/>
              <a:cs typeface="Times New Roman" panose="02020603050405020304" pitchFamily="18" charset="0"/>
            </a:endParaRPr>
          </a:p>
          <a:p>
            <a:pPr marL="0" indent="0">
              <a:spcBef>
                <a:spcPts val="0"/>
              </a:spcBef>
              <a:buSzPts val="3200"/>
              <a:buNone/>
            </a:pPr>
            <a:endParaRPr sz="3000" i="1"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dirty="0">
                <a:solidFill>
                  <a:schemeClr val="dk1"/>
                </a:solidFill>
                <a:latin typeface="Calibri" panose="020F0502020204030204" charset="0"/>
                <a:cs typeface="Calibri" panose="020F0502020204030204" charset="0"/>
                <a:sym typeface="Calibri" panose="020F0502020204030204"/>
              </a:rPr>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lang="en-US"/>
          </a:p>
        </p:txBody>
      </p:sp>
      <p:pic>
        <p:nvPicPr>
          <p:cNvPr id="3" name="Picture 2" descr="A black and blue dart board with a arrow&#10;&#10;Description automatically generated">
            <a:extLst>
              <a:ext uri="{FF2B5EF4-FFF2-40B4-BE49-F238E27FC236}">
                <a16:creationId xmlns:a16="http://schemas.microsoft.com/office/drawing/2014/main" id="{EA353056-D991-31F6-54A0-4C3C38601D24}"/>
              </a:ext>
            </a:extLst>
          </p:cNvPr>
          <p:cNvPicPr>
            <a:picLocks noChangeAspect="1"/>
          </p:cNvPicPr>
          <p:nvPr/>
        </p:nvPicPr>
        <p:blipFill>
          <a:blip r:embed="rId6"/>
          <a:stretch>
            <a:fillRect/>
          </a:stretch>
        </p:blipFill>
        <p:spPr>
          <a:xfrm>
            <a:off x="1396998" y="3615267"/>
            <a:ext cx="618067" cy="61806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a:spLocks noGrp="1"/>
          </p:cNvSpPr>
          <p:nvPr>
            <p:ph type="body" idx="1"/>
          </p:nvPr>
        </p:nvSpPr>
        <p:spPr>
          <a:xfrm>
            <a:off x="457200" y="1476949"/>
            <a:ext cx="8229600" cy="4708525"/>
          </a:xfrm>
          <a:prstGeom prst="rect">
            <a:avLst/>
          </a:prstGeom>
          <a:noFill/>
          <a:ln>
            <a:noFill/>
          </a:ln>
        </p:spPr>
        <p:txBody>
          <a:bodyPr spcFirstLastPara="1" wrap="square" lIns="91425" tIns="45700" rIns="91425" bIns="45700" anchor="t" anchorCtr="0">
            <a:normAutofit/>
          </a:bodyPr>
          <a:lstStyle/>
          <a:p>
            <a:pPr marL="0" indent="0">
              <a:spcBef>
                <a:spcPts val="0"/>
              </a:spcBef>
              <a:buSzPts val="3200"/>
              <a:buNone/>
            </a:pPr>
            <a:r>
              <a:rPr lang="en-US" i="1" u="sng" dirty="0">
                <a:latin typeface="Times New Roman" panose="02020603050405020304" pitchFamily="18" charset="0"/>
                <a:cs typeface="Times New Roman" panose="02020603050405020304" pitchFamily="18" charset="0"/>
              </a:rPr>
              <a:t>Service rendered :</a:t>
            </a:r>
          </a:p>
          <a:p>
            <a:pPr marL="342900" algn="just">
              <a:spcBef>
                <a:spcPts val="0"/>
              </a:spcBef>
              <a:buSzPts val="3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Serving at Akshaya Trust is driven by the belief in giving back to the community and supporting the elderly, who are often overlooked. Through companionship, care, and practical assistance such as serving food, providing entertainment, and offering physical support, volunteers contribute to improving the quality of life for the residents.</a:t>
            </a:r>
          </a:p>
          <a:p>
            <a:pPr marL="0" indent="0" algn="just">
              <a:spcBef>
                <a:spcPts val="0"/>
              </a:spcBef>
              <a:buSzPts val="3200"/>
              <a:buNone/>
            </a:pPr>
            <a:endParaRPr lang="en-US" sz="2000" dirty="0">
              <a:latin typeface="Times New Roman" panose="02020603050405020304" pitchFamily="18" charset="0"/>
              <a:cs typeface="Times New Roman" panose="02020603050405020304" pitchFamily="18" charset="0"/>
            </a:endParaRPr>
          </a:p>
          <a:p>
            <a:pPr marL="342900" algn="just">
              <a:spcBef>
                <a:spcPts val="0"/>
              </a:spcBef>
              <a:buSzPts val="3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This holistic service approach brings fulfillment to both the elderly and volunteers, fostering empathy, compassion, and personal growth. Akshaya Trust stands as a model of care and community, where volunteers make a meaningful impact in the lives of the elderly.</a:t>
            </a:r>
            <a:endParaRPr lang="en-US" sz="2000" dirty="0">
              <a:solidFill>
                <a:srgbClr val="FF0000"/>
              </a:solidFill>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108" name="Google Shape;108;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9" name="Google Shape;109;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10" name="Google Shape;110;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lang="en-US"/>
          </a:p>
        </p:txBody>
      </p:sp>
      <p:sp>
        <p:nvSpPr>
          <p:cNvPr id="7" name="Google Shape;96;p2"/>
          <p:cNvSpPr txBox="1">
            <a:spLocks noGrp="1"/>
          </p:cNvSpPr>
          <p:nvPr>
            <p:ph type="title"/>
          </p:nvPr>
        </p:nvSpPr>
        <p:spPr>
          <a:xfrm>
            <a:off x="274320" y="49815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panose="020F0502020204030204"/>
              <a:buNone/>
            </a:pPr>
            <a:r>
              <a:rPr lang="en-US" dirty="0"/>
              <a:t>      </a:t>
            </a:r>
            <a:endParaRPr dirty="0">
              <a:latin typeface="Sylfaen" panose="010A0502050306030303" pitchFamily="18" charset="0"/>
            </a:endParaRPr>
          </a:p>
        </p:txBody>
      </p:sp>
      <p:sp>
        <p:nvSpPr>
          <p:cNvPr id="2" name="Google Shape;96;p2">
            <a:extLst>
              <a:ext uri="{FF2B5EF4-FFF2-40B4-BE49-F238E27FC236}">
                <a16:creationId xmlns:a16="http://schemas.microsoft.com/office/drawing/2014/main" id="{15C1A09E-771A-2FB0-7FF9-87CC3579D566}"/>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E69C9CE-0350-EF75-6351-78FBC7268EDB}"/>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553200" y="4967045"/>
            <a:ext cx="1303867" cy="1303867"/>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2"/>
          <p:cNvSpPr txBox="1">
            <a:spLocks noGrp="1"/>
          </p:cNvSpPr>
          <p:nvPr>
            <p:ph type="title"/>
          </p:nvPr>
        </p:nvSpPr>
        <p:spPr>
          <a:xfrm>
            <a:off x="16256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330153" y="1086667"/>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Events and Activities :</a:t>
            </a:r>
          </a:p>
          <a:p>
            <a:pPr marL="0" indent="0">
              <a:spcBef>
                <a:spcPts val="0"/>
              </a:spcBef>
              <a:buSzPts val="3200"/>
              <a:buNone/>
            </a:pPr>
            <a:r>
              <a:rPr lang="en-US" sz="2000" i="1" u="sng" dirty="0">
                <a:latin typeface="Times New Roman" panose="02020603050405020304" pitchFamily="18" charset="0"/>
                <a:cs typeface="Times New Roman" panose="02020603050405020304" pitchFamily="18" charset="0"/>
              </a:rPr>
              <a:t>WEEK 1:</a:t>
            </a:r>
            <a:r>
              <a:rPr lang="en-US" sz="2000" i="1" dirty="0">
                <a:latin typeface="Times New Roman" panose="02020603050405020304" pitchFamily="18" charset="0"/>
                <a:cs typeface="Times New Roman" panose="02020603050405020304" pitchFamily="18" charset="0"/>
              </a:rPr>
              <a:t>				</a:t>
            </a:r>
            <a:r>
              <a:rPr lang="en-US" sz="2000" i="1" u="sng" dirty="0">
                <a:latin typeface="Times New Roman" panose="02020603050405020304" pitchFamily="18" charset="0"/>
                <a:cs typeface="Times New Roman" panose="02020603050405020304" pitchFamily="18" charset="0"/>
              </a:rPr>
              <a:t>WEEK 2:</a:t>
            </a:r>
          </a:p>
          <a:p>
            <a:pPr marL="0" lvl="0" indent="0" algn="l" rtl="0">
              <a:spcBef>
                <a:spcPts val="0"/>
              </a:spcBef>
              <a:spcAft>
                <a:spcPts val="0"/>
              </a:spcAft>
              <a:buClr>
                <a:schemeClr val="dk1"/>
              </a:buClr>
              <a:buSzPts val="3200"/>
              <a:buNone/>
            </a:pPr>
            <a:endParaRPr lang="en-US" sz="2000" i="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                 </a:t>
            </a: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lang="en-US"/>
          </a:p>
        </p:txBody>
      </p:sp>
      <p:sp>
        <p:nvSpPr>
          <p:cNvPr id="7" name="Google Shape;96;p2">
            <a:extLst>
              <a:ext uri="{FF2B5EF4-FFF2-40B4-BE49-F238E27FC236}">
                <a16:creationId xmlns:a16="http://schemas.microsoft.com/office/drawing/2014/main" id="{7CB4D23D-EC74-68A0-90F8-67148EC70069}"/>
              </a:ext>
            </a:extLst>
          </p:cNvPr>
          <p:cNvSpPr txBox="1">
            <a:spLocks/>
          </p:cNvSpPr>
          <p:nvPr/>
        </p:nvSpPr>
        <p:spPr>
          <a:xfrm>
            <a:off x="330153" y="455303"/>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1247634C-0512-FF6A-A00C-1B27B18161B1}"/>
              </a:ext>
            </a:extLst>
          </p:cNvPr>
          <p:cNvPicPr>
            <a:picLocks noChangeAspect="1"/>
          </p:cNvPicPr>
          <p:nvPr/>
        </p:nvPicPr>
        <p:blipFill>
          <a:blip r:embed="rId3"/>
          <a:stretch>
            <a:fillRect/>
          </a:stretch>
        </p:blipFill>
        <p:spPr>
          <a:xfrm>
            <a:off x="249061" y="2123457"/>
            <a:ext cx="4043539" cy="3411852"/>
          </a:xfrm>
          <a:prstGeom prst="rect">
            <a:avLst/>
          </a:prstGeom>
        </p:spPr>
      </p:pic>
      <p:pic>
        <p:nvPicPr>
          <p:cNvPr id="5" name="Picture 4">
            <a:extLst>
              <a:ext uri="{FF2B5EF4-FFF2-40B4-BE49-F238E27FC236}">
                <a16:creationId xmlns:a16="http://schemas.microsoft.com/office/drawing/2014/main" id="{259C4DCB-BE1B-86B7-2096-68D46E513CB2}"/>
              </a:ext>
            </a:extLst>
          </p:cNvPr>
          <p:cNvPicPr>
            <a:picLocks noChangeAspect="1"/>
          </p:cNvPicPr>
          <p:nvPr/>
        </p:nvPicPr>
        <p:blipFill>
          <a:blip r:embed="rId4"/>
          <a:stretch>
            <a:fillRect/>
          </a:stretch>
        </p:blipFill>
        <p:spPr>
          <a:xfrm>
            <a:off x="4766732" y="2085212"/>
            <a:ext cx="3986191" cy="3748321"/>
          </a:xfrm>
          <a:prstGeom prst="rect">
            <a:avLst/>
          </a:prstGeom>
        </p:spPr>
      </p:pic>
      <p:sp>
        <p:nvSpPr>
          <p:cNvPr id="10" name="Rectangle 3">
            <a:extLst>
              <a:ext uri="{FF2B5EF4-FFF2-40B4-BE49-F238E27FC236}">
                <a16:creationId xmlns:a16="http://schemas.microsoft.com/office/drawing/2014/main" id="{8BE2014F-5395-DA37-2384-09BEF9224B1F}"/>
              </a:ext>
            </a:extLst>
          </p:cNvPr>
          <p:cNvSpPr>
            <a:spLocks noChangeArrowheads="1"/>
          </p:cNvSpPr>
          <p:nvPr/>
        </p:nvSpPr>
        <p:spPr bwMode="auto">
          <a:xfrm rot="15694870">
            <a:off x="3012126" y="2052832"/>
            <a:ext cx="301307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2" name="Rectangle 4">
            <a:extLst>
              <a:ext uri="{FF2B5EF4-FFF2-40B4-BE49-F238E27FC236}">
                <a16:creationId xmlns:a16="http://schemas.microsoft.com/office/drawing/2014/main" id="{E542E66D-A989-A9D5-E721-11DD917360AC}"/>
              </a:ext>
            </a:extLst>
          </p:cNvPr>
          <p:cNvSpPr>
            <a:spLocks noChangeArrowheads="1"/>
          </p:cNvSpPr>
          <p:nvPr/>
        </p:nvSpPr>
        <p:spPr bwMode="auto">
          <a:xfrm rot="16200000">
            <a:off x="2403061" y="3833021"/>
            <a:ext cx="4090775"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4" name="Picture 13" descr="A green tick in a circle&#10;&#10;Description automatically generated">
            <a:extLst>
              <a:ext uri="{FF2B5EF4-FFF2-40B4-BE49-F238E27FC236}">
                <a16:creationId xmlns:a16="http://schemas.microsoft.com/office/drawing/2014/main" id="{21194D27-3289-061D-D93C-8159B9EA8D09}"/>
              </a:ext>
            </a:extLst>
          </p:cNvPr>
          <p:cNvPicPr>
            <a:picLocks noChangeAspect="1"/>
          </p:cNvPicPr>
          <p:nvPr/>
        </p:nvPicPr>
        <p:blipFill>
          <a:blip r:embed="rId5"/>
          <a:stretch>
            <a:fillRect/>
          </a:stretch>
        </p:blipFill>
        <p:spPr>
          <a:xfrm>
            <a:off x="4227907" y="1034515"/>
            <a:ext cx="1077649" cy="808237"/>
          </a:xfrm>
          <a:prstGeom prst="ellipse">
            <a:avLst/>
          </a:prstGeom>
          <a:ln>
            <a:noFill/>
          </a:ln>
          <a:effectLst>
            <a:softEdge rad="112500"/>
          </a:effectLst>
        </p:spPr>
      </p:pic>
    </p:spTree>
    <p:extLst>
      <p:ext uri="{BB962C8B-B14F-4D97-AF65-F5344CB8AC3E}">
        <p14:creationId xmlns:p14="http://schemas.microsoft.com/office/powerpoint/2010/main" val="2855203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a:extLst>
            <a:ext uri="{FF2B5EF4-FFF2-40B4-BE49-F238E27FC236}">
              <a16:creationId xmlns:a16="http://schemas.microsoft.com/office/drawing/2014/main" id="{CE48D258-0070-7F6D-9BFF-FC09E8F5080D}"/>
            </a:ext>
          </a:extLst>
        </p:cNvPr>
        <p:cNvGrpSpPr/>
        <p:nvPr/>
      </p:nvGrpSpPr>
      <p:grpSpPr>
        <a:xfrm>
          <a:off x="0" y="0"/>
          <a:ext cx="0" cy="0"/>
          <a:chOff x="0" y="0"/>
          <a:chExt cx="0" cy="0"/>
        </a:xfrm>
      </p:grpSpPr>
      <p:sp>
        <p:nvSpPr>
          <p:cNvPr id="96" name="Google Shape;96;p2">
            <a:extLst>
              <a:ext uri="{FF2B5EF4-FFF2-40B4-BE49-F238E27FC236}">
                <a16:creationId xmlns:a16="http://schemas.microsoft.com/office/drawing/2014/main" id="{6117AF42-9EE6-D2CC-05D1-0FB3C4DFF0B6}"/>
              </a:ext>
            </a:extLst>
          </p:cNvPr>
          <p:cNvSpPr txBox="1">
            <a:spLocks noGrp="1"/>
          </p:cNvSpPr>
          <p:nvPr>
            <p:ph type="title"/>
          </p:nvPr>
        </p:nvSpPr>
        <p:spPr>
          <a:xfrm>
            <a:off x="16256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a:extLst>
              <a:ext uri="{FF2B5EF4-FFF2-40B4-BE49-F238E27FC236}">
                <a16:creationId xmlns:a16="http://schemas.microsoft.com/office/drawing/2014/main" id="{01102189-F3BE-D5B8-43DE-6B9A38A152F6}"/>
              </a:ext>
            </a:extLst>
          </p:cNvPr>
          <p:cNvSpPr txBox="1">
            <a:spLocks noGrp="1"/>
          </p:cNvSpPr>
          <p:nvPr>
            <p:ph type="body" idx="1"/>
          </p:nvPr>
        </p:nvSpPr>
        <p:spPr>
          <a:xfrm>
            <a:off x="330153" y="1086667"/>
            <a:ext cx="8229600" cy="45259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Events and Activities :</a:t>
            </a:r>
          </a:p>
          <a:p>
            <a:pPr marL="0" indent="0">
              <a:spcBef>
                <a:spcPts val="0"/>
              </a:spcBef>
              <a:buSzPts val="3200"/>
              <a:buNone/>
            </a:pPr>
            <a:r>
              <a:rPr lang="en-US" sz="2000" i="1" u="sng" dirty="0">
                <a:latin typeface="Times New Roman" panose="02020603050405020304" pitchFamily="18" charset="0"/>
                <a:cs typeface="Times New Roman" panose="02020603050405020304" pitchFamily="18" charset="0"/>
              </a:rPr>
              <a:t>WEEK 3:</a:t>
            </a:r>
            <a:r>
              <a:rPr lang="en-US" sz="2000" i="1" dirty="0">
                <a:latin typeface="Times New Roman" panose="02020603050405020304" pitchFamily="18" charset="0"/>
                <a:cs typeface="Times New Roman" panose="02020603050405020304" pitchFamily="18" charset="0"/>
              </a:rPr>
              <a:t>				</a:t>
            </a:r>
            <a:r>
              <a:rPr lang="en-US" sz="2000" i="1" u="sng" dirty="0">
                <a:latin typeface="Times New Roman" panose="02020603050405020304" pitchFamily="18" charset="0"/>
                <a:cs typeface="Times New Roman" panose="02020603050405020304" pitchFamily="18" charset="0"/>
              </a:rPr>
              <a:t>WEEK 4:</a:t>
            </a:r>
          </a:p>
          <a:p>
            <a:pPr marL="0" lvl="0" indent="0" algn="l" rtl="0">
              <a:spcBef>
                <a:spcPts val="0"/>
              </a:spcBef>
              <a:spcAft>
                <a:spcPts val="0"/>
              </a:spcAft>
              <a:buClr>
                <a:schemeClr val="dk1"/>
              </a:buClr>
              <a:buSzPts val="3200"/>
              <a:buNone/>
            </a:pPr>
            <a:endParaRPr lang="en-US" sz="2000" i="1"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                 </a:t>
            </a: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a:extLst>
              <a:ext uri="{FF2B5EF4-FFF2-40B4-BE49-F238E27FC236}">
                <a16:creationId xmlns:a16="http://schemas.microsoft.com/office/drawing/2014/main" id="{DA08268D-45B5-8795-32D5-F224657E2298}"/>
              </a:ext>
            </a:extLst>
          </p:cNvPr>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a:extLst>
              <a:ext uri="{FF2B5EF4-FFF2-40B4-BE49-F238E27FC236}">
                <a16:creationId xmlns:a16="http://schemas.microsoft.com/office/drawing/2014/main" id="{C1176456-2DF7-3D94-CF85-5EEBC4B214C6}"/>
              </a:ext>
            </a:extLst>
          </p:cNvPr>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a:extLst>
              <a:ext uri="{FF2B5EF4-FFF2-40B4-BE49-F238E27FC236}">
                <a16:creationId xmlns:a16="http://schemas.microsoft.com/office/drawing/2014/main" id="{C18A3E73-508F-47D1-39CE-2D65A6DAF6C4}"/>
              </a:ext>
            </a:extLst>
          </p:cNvPr>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lang="en-US"/>
          </a:p>
        </p:txBody>
      </p:sp>
      <p:sp>
        <p:nvSpPr>
          <p:cNvPr id="7" name="Google Shape;96;p2">
            <a:extLst>
              <a:ext uri="{FF2B5EF4-FFF2-40B4-BE49-F238E27FC236}">
                <a16:creationId xmlns:a16="http://schemas.microsoft.com/office/drawing/2014/main" id="{9A37BA40-B3E7-B1F5-9006-5DC072698E1A}"/>
              </a:ext>
            </a:extLst>
          </p:cNvPr>
          <p:cNvSpPr txBox="1">
            <a:spLocks/>
          </p:cNvSpPr>
          <p:nvPr/>
        </p:nvSpPr>
        <p:spPr>
          <a:xfrm>
            <a:off x="330153" y="455303"/>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
        <p:nvSpPr>
          <p:cNvPr id="10" name="Rectangle 3">
            <a:extLst>
              <a:ext uri="{FF2B5EF4-FFF2-40B4-BE49-F238E27FC236}">
                <a16:creationId xmlns:a16="http://schemas.microsoft.com/office/drawing/2014/main" id="{17112CE9-9D43-E9AB-B68B-80039D997556}"/>
              </a:ext>
            </a:extLst>
          </p:cNvPr>
          <p:cNvSpPr>
            <a:spLocks noChangeArrowheads="1"/>
          </p:cNvSpPr>
          <p:nvPr/>
        </p:nvSpPr>
        <p:spPr bwMode="auto">
          <a:xfrm rot="15694870">
            <a:off x="3012126" y="2052832"/>
            <a:ext cx="301307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12" name="Rectangle 4">
            <a:extLst>
              <a:ext uri="{FF2B5EF4-FFF2-40B4-BE49-F238E27FC236}">
                <a16:creationId xmlns:a16="http://schemas.microsoft.com/office/drawing/2014/main" id="{C8F2C0F6-D212-631E-2C4F-C3A1E5EB5BAF}"/>
              </a:ext>
            </a:extLst>
          </p:cNvPr>
          <p:cNvSpPr>
            <a:spLocks noChangeArrowheads="1"/>
          </p:cNvSpPr>
          <p:nvPr/>
        </p:nvSpPr>
        <p:spPr bwMode="auto">
          <a:xfrm rot="16200000">
            <a:off x="2403061" y="3833021"/>
            <a:ext cx="4090775" cy="45719"/>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4" name="Picture 3">
            <a:extLst>
              <a:ext uri="{FF2B5EF4-FFF2-40B4-BE49-F238E27FC236}">
                <a16:creationId xmlns:a16="http://schemas.microsoft.com/office/drawing/2014/main" id="{1D24EEE2-B561-56D5-D746-C604305FE3AA}"/>
              </a:ext>
            </a:extLst>
          </p:cNvPr>
          <p:cNvPicPr>
            <a:picLocks noChangeAspect="1"/>
          </p:cNvPicPr>
          <p:nvPr/>
        </p:nvPicPr>
        <p:blipFill>
          <a:blip r:embed="rId3"/>
          <a:stretch>
            <a:fillRect/>
          </a:stretch>
        </p:blipFill>
        <p:spPr>
          <a:xfrm>
            <a:off x="330153" y="2197840"/>
            <a:ext cx="3741805" cy="3703428"/>
          </a:xfrm>
          <a:prstGeom prst="rect">
            <a:avLst/>
          </a:prstGeom>
        </p:spPr>
      </p:pic>
      <p:pic>
        <p:nvPicPr>
          <p:cNvPr id="8" name="Picture 7">
            <a:extLst>
              <a:ext uri="{FF2B5EF4-FFF2-40B4-BE49-F238E27FC236}">
                <a16:creationId xmlns:a16="http://schemas.microsoft.com/office/drawing/2014/main" id="{59FB73CF-E33E-65B0-8684-DD8D41D48C56}"/>
              </a:ext>
            </a:extLst>
          </p:cNvPr>
          <p:cNvPicPr>
            <a:picLocks noChangeAspect="1"/>
          </p:cNvPicPr>
          <p:nvPr/>
        </p:nvPicPr>
        <p:blipFill>
          <a:blip r:embed="rId4"/>
          <a:stretch>
            <a:fillRect/>
          </a:stretch>
        </p:blipFill>
        <p:spPr>
          <a:xfrm>
            <a:off x="4824938" y="2129588"/>
            <a:ext cx="3902407" cy="3888254"/>
          </a:xfrm>
          <a:prstGeom prst="rect">
            <a:avLst/>
          </a:prstGeom>
        </p:spPr>
      </p:pic>
    </p:spTree>
    <p:extLst>
      <p:ext uri="{BB962C8B-B14F-4D97-AF65-F5344CB8AC3E}">
        <p14:creationId xmlns:p14="http://schemas.microsoft.com/office/powerpoint/2010/main" val="1402192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descr="A person's face in a yellow circle&#10;&#10;Description automatically generated">
            <a:extLst>
              <a:ext uri="{FF2B5EF4-FFF2-40B4-BE49-F238E27FC236}">
                <a16:creationId xmlns:a16="http://schemas.microsoft.com/office/drawing/2014/main" id="{E83108E5-76A8-84AD-F89F-A43E05B70EF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82177" y="1887660"/>
            <a:ext cx="577757" cy="604629"/>
          </a:xfrm>
          <a:prstGeom prst="rect">
            <a:avLst/>
          </a:prstGeom>
        </p:spPr>
      </p:pic>
      <p:sp>
        <p:nvSpPr>
          <p:cNvPr id="96" name="Google Shape;96;p2"/>
          <p:cNvSpPr txBox="1">
            <a:spLocks noGrp="1"/>
          </p:cNvSpPr>
          <p:nvPr>
            <p:ph type="title"/>
          </p:nvPr>
        </p:nvSpPr>
        <p:spPr>
          <a:xfrm>
            <a:off x="20320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268362"/>
            <a:ext cx="8229600" cy="5087988"/>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Clr>
                <a:schemeClr val="dk1"/>
              </a:buClr>
              <a:buSzPts val="3200"/>
              <a:buNone/>
            </a:pPr>
            <a:r>
              <a:rPr lang="en-US" sz="4500" i="1" dirty="0">
                <a:latin typeface="Times New Roman" panose="02020603050405020304" pitchFamily="18" charset="0"/>
                <a:cs typeface="Times New Roman" panose="02020603050405020304" pitchFamily="18" charset="0"/>
              </a:rPr>
              <a:t>  Events and Activities done individually :</a:t>
            </a:r>
          </a:p>
          <a:p>
            <a:pPr marL="114300" indent="0">
              <a:buNone/>
            </a:pPr>
            <a:r>
              <a:rPr lang="en-US" b="1" dirty="0"/>
              <a:t>Individual Contributions at Akshaya Trust</a:t>
            </a:r>
          </a:p>
          <a:p>
            <a:pPr marL="114300" indent="0">
              <a:buNone/>
            </a:pPr>
            <a:r>
              <a:rPr lang="en-US" b="1" dirty="0"/>
              <a:t>       M ANIRUDHAN – RA2211003010824</a:t>
            </a:r>
          </a:p>
          <a:p>
            <a:pPr marL="114300" indent="0">
              <a:buNone/>
            </a:pPr>
            <a:endParaRPr lang="en-US" dirty="0"/>
          </a:p>
          <a:p>
            <a:pPr algn="just"/>
            <a:r>
              <a:rPr lang="en-US" b="1" dirty="0"/>
              <a:t>Serving Food:</a:t>
            </a:r>
            <a:r>
              <a:rPr lang="en-US" dirty="0"/>
              <a:t> Prepared and served meals, accommodating dietary preferences to create a pleasant dining experience and foster community interaction.</a:t>
            </a:r>
          </a:p>
          <a:p>
            <a:pPr algn="just"/>
            <a:r>
              <a:rPr lang="en-US" b="1" dirty="0"/>
              <a:t>Singing Songs:</a:t>
            </a:r>
            <a:r>
              <a:rPr lang="en-US" dirty="0"/>
              <a:t> Led engaging music sessions with simple instruments, promoting joy and entertainment among residents.</a:t>
            </a:r>
          </a:p>
          <a:p>
            <a:pPr algn="just"/>
            <a:r>
              <a:rPr lang="en-US" b="1" dirty="0"/>
              <a:t>Creating Joy:</a:t>
            </a:r>
            <a:r>
              <a:rPr lang="en-US" dirty="0"/>
              <a:t> Shared jokes and stories, uplifting spirits and enhancing the overall mood of the residents.</a:t>
            </a:r>
          </a:p>
          <a:p>
            <a:pPr algn="just"/>
            <a:r>
              <a:rPr lang="en-US" b="1" dirty="0"/>
              <a:t>Hygiene Assistance:</a:t>
            </a:r>
            <a:r>
              <a:rPr lang="en-US" dirty="0"/>
              <a:t> Organized nail-cutting sessions to maintain personal hygiene, providing comfort and care.</a:t>
            </a:r>
          </a:p>
          <a:p>
            <a:pPr marL="114300" indent="0">
              <a:buNone/>
            </a:pPr>
            <a:r>
              <a:rPr lang="en-US" b="1" dirty="0"/>
              <a:t>Reflection:</a:t>
            </a:r>
            <a:br>
              <a:rPr lang="en-US" dirty="0"/>
            </a:br>
            <a:r>
              <a:rPr lang="en-US" dirty="0"/>
              <a:t>These experiences taught me empathy, patience, and the value of human connection. I developed a sense of responsibility and a commitment to serving others, making a positive impact in the lives of the elderly.</a:t>
            </a:r>
          </a:p>
          <a:p>
            <a:pPr marL="0" lvl="0" indent="0" algn="just" rtl="0">
              <a:spcBef>
                <a:spcPts val="0"/>
              </a:spcBef>
              <a:spcAft>
                <a:spcPts val="0"/>
              </a:spcAft>
              <a:buClr>
                <a:schemeClr val="dk1"/>
              </a:buClr>
              <a:buSzPts val="32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a:p>
            <a:pPr marL="342900" lvl="0" indent="-139700" algn="l" rtl="0">
              <a:spcBef>
                <a:spcPts val="640"/>
              </a:spcBef>
              <a:spcAft>
                <a:spcPts val="0"/>
              </a:spcAft>
              <a:buClr>
                <a:schemeClr val="dk1"/>
              </a:buClr>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lang="en-US"/>
          </a:p>
        </p:txBody>
      </p:sp>
      <p:sp>
        <p:nvSpPr>
          <p:cNvPr id="2" name="Google Shape;96;p2">
            <a:extLst>
              <a:ext uri="{FF2B5EF4-FFF2-40B4-BE49-F238E27FC236}">
                <a16:creationId xmlns:a16="http://schemas.microsoft.com/office/drawing/2014/main" id="{45B8E35A-BD50-F324-C5A7-229437AA10CD}"/>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descr="A person in a blue shirt and tie">
            <a:extLst>
              <a:ext uri="{FF2B5EF4-FFF2-40B4-BE49-F238E27FC236}">
                <a16:creationId xmlns:a16="http://schemas.microsoft.com/office/drawing/2014/main" id="{D123AE20-C4E9-F062-77DD-77DF0A0E00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6836" y="1440808"/>
            <a:ext cx="629169" cy="659129"/>
          </a:xfrm>
          <a:prstGeom prst="rect">
            <a:avLst/>
          </a:prstGeom>
        </p:spPr>
      </p:pic>
      <p:sp>
        <p:nvSpPr>
          <p:cNvPr id="96" name="Google Shape;96;p2"/>
          <p:cNvSpPr txBox="1">
            <a:spLocks noGrp="1"/>
          </p:cNvSpPr>
          <p:nvPr>
            <p:ph type="title"/>
          </p:nvPr>
        </p:nvSpPr>
        <p:spPr>
          <a:xfrm>
            <a:off x="20320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268362"/>
            <a:ext cx="8229600" cy="4857802"/>
          </a:xfrm>
          <a:prstGeom prst="rect">
            <a:avLst/>
          </a:prstGeom>
          <a:noFill/>
          <a:ln>
            <a:noFill/>
          </a:ln>
        </p:spPr>
        <p:txBody>
          <a:bodyPr spcFirstLastPara="1" wrap="square" lIns="91425" tIns="45700" rIns="91425" bIns="45700" anchor="t" anchorCtr="0">
            <a:normAutofit fontScale="70000" lnSpcReduction="20000"/>
          </a:bodyPr>
          <a:lstStyle/>
          <a:p>
            <a:pPr marL="114300" indent="0">
              <a:buNone/>
            </a:pPr>
            <a:r>
              <a:rPr lang="en-US" b="1" dirty="0"/>
              <a:t>Individual Contributions at Akshaya Trust</a:t>
            </a:r>
          </a:p>
          <a:p>
            <a:pPr marL="114300" indent="0">
              <a:buNone/>
            </a:pPr>
            <a:r>
              <a:rPr lang="en-US" b="1" dirty="0"/>
              <a:t>MITHUN S – RA2211003010835</a:t>
            </a:r>
          </a:p>
          <a:p>
            <a:pPr marL="114300" indent="0">
              <a:buNone/>
            </a:pPr>
            <a:endParaRPr lang="en-US" dirty="0"/>
          </a:p>
          <a:p>
            <a:pPr algn="just"/>
            <a:r>
              <a:rPr lang="en-US" b="1" dirty="0"/>
              <a:t>Serving Food:</a:t>
            </a:r>
            <a:r>
              <a:rPr lang="en-US" dirty="0"/>
              <a:t> Assisted in preparing and serving nutritious meals, brightening residents’ days with kindness.</a:t>
            </a:r>
          </a:p>
          <a:p>
            <a:pPr algn="just"/>
            <a:r>
              <a:rPr lang="en-US" b="1" dirty="0"/>
              <a:t>Life Lessons:</a:t>
            </a:r>
            <a:r>
              <a:rPr lang="en-US" dirty="0"/>
              <a:t> Learned invaluable wisdom from residents, deepening my understanding of resilience and gratitude.</a:t>
            </a:r>
          </a:p>
          <a:p>
            <a:pPr algn="just"/>
            <a:r>
              <a:rPr lang="en-US" b="1" dirty="0"/>
              <a:t>Mobility Assistance:</a:t>
            </a:r>
            <a:r>
              <a:rPr lang="en-US" dirty="0"/>
              <a:t> Supported residents in walking, enhancing their mobility and fostering personal connections.</a:t>
            </a:r>
          </a:p>
          <a:p>
            <a:pPr algn="just"/>
            <a:r>
              <a:rPr lang="en-US" b="1" dirty="0"/>
              <a:t>Eliciting Nostalgia:</a:t>
            </a:r>
            <a:r>
              <a:rPr lang="en-US" dirty="0"/>
              <a:t> Encouraged discussions about cherished memories, creating a warm and uplifting atmosphere.</a:t>
            </a:r>
          </a:p>
          <a:p>
            <a:pPr marL="114300" indent="0">
              <a:buNone/>
            </a:pPr>
            <a:r>
              <a:rPr lang="en-US" b="1" dirty="0"/>
              <a:t>Reflection:</a:t>
            </a:r>
            <a:br>
              <a:rPr lang="en-US" dirty="0"/>
            </a:br>
            <a:r>
              <a:rPr lang="en-US" dirty="0"/>
              <a:t>These activities enriched my life, reinforcing my commitment to compassion and community service, while significantly enhancing the residents' well-being.</a:t>
            </a:r>
          </a:p>
          <a:p>
            <a:pPr marL="0" indent="0" algn="just">
              <a:spcBef>
                <a:spcPts val="0"/>
              </a:spcBef>
              <a:buSzPts val="3200"/>
              <a:buNone/>
            </a:pPr>
            <a:r>
              <a:rPr lang="en-US"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a:p>
            <a:pPr marL="203200" indent="0">
              <a:spcBef>
                <a:spcPts val="640"/>
              </a:spcBef>
              <a:buSzPts val="3200"/>
              <a:buNone/>
            </a:pPr>
            <a:endParaRPr dirty="0">
              <a:latin typeface="Times New Roman" panose="02020603050405020304" pitchFamily="18" charset="0"/>
              <a:cs typeface="Times New Roman" panose="02020603050405020304" pitchFamily="18" charset="0"/>
            </a:endParaRPr>
          </a:p>
          <a:p>
            <a:pPr marL="203200" indent="0">
              <a:spcBef>
                <a:spcPts val="640"/>
              </a:spcBef>
              <a:buSzPts val="3200"/>
              <a:buNone/>
            </a:pPr>
            <a:endParaRPr dirty="0">
              <a:latin typeface="Times New Roman" panose="02020603050405020304" pitchFamily="18" charset="0"/>
              <a:cs typeface="Times New Roman" panose="02020603050405020304" pitchFamily="18" charset="0"/>
            </a:endParaRP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lang="en-US"/>
          </a:p>
        </p:txBody>
      </p:sp>
      <p:sp>
        <p:nvSpPr>
          <p:cNvPr id="2" name="Google Shape;96;p2">
            <a:extLst>
              <a:ext uri="{FF2B5EF4-FFF2-40B4-BE49-F238E27FC236}">
                <a16:creationId xmlns:a16="http://schemas.microsoft.com/office/drawing/2014/main" id="{45B8E35A-BD50-F324-C5A7-229437AA10CD}"/>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9979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7" name="Picture 6" descr="A blue circle with a white person icon&#10;&#10;Description automatically generated">
            <a:extLst>
              <a:ext uri="{FF2B5EF4-FFF2-40B4-BE49-F238E27FC236}">
                <a16:creationId xmlns:a16="http://schemas.microsoft.com/office/drawing/2014/main" id="{D41DDE8F-6373-D4D4-3F28-B249A15F3A7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01600" y="1529716"/>
            <a:ext cx="620817" cy="620817"/>
          </a:xfrm>
          <a:prstGeom prst="rect">
            <a:avLst/>
          </a:prstGeom>
        </p:spPr>
      </p:pic>
      <p:sp>
        <p:nvSpPr>
          <p:cNvPr id="96" name="Google Shape;96;p2"/>
          <p:cNvSpPr txBox="1">
            <a:spLocks noGrp="1"/>
          </p:cNvSpPr>
          <p:nvPr>
            <p:ph type="title"/>
          </p:nvPr>
        </p:nvSpPr>
        <p:spPr>
          <a:xfrm>
            <a:off x="203200" y="599758"/>
            <a:ext cx="8229600" cy="1143000"/>
          </a:xfrm>
          <a:prstGeom prst="rect">
            <a:avLst/>
          </a:prstGeom>
          <a:noFill/>
          <a:ln>
            <a:noFill/>
          </a:ln>
        </p:spPr>
        <p:txBody>
          <a:bodyPr spcFirstLastPara="1" wrap="square" lIns="91425" tIns="45700" rIns="91425" bIns="45700" anchor="ctr" anchorCtr="0">
            <a:normAutofit/>
          </a:bodyPr>
          <a:lstStyle/>
          <a:p>
            <a:pPr>
              <a:buSzPts val="4400"/>
            </a:pPr>
            <a:r>
              <a:rPr lang="en-US" dirty="0"/>
              <a:t>      </a:t>
            </a:r>
            <a:endParaRPr dirty="0">
              <a:latin typeface="Sylfaen" panose="010A0502050306030303" pitchFamily="18" charset="0"/>
            </a:endParaRPr>
          </a:p>
        </p:txBody>
      </p:sp>
      <p:sp>
        <p:nvSpPr>
          <p:cNvPr id="97" name="Google Shape;97;p2"/>
          <p:cNvSpPr txBox="1">
            <a:spLocks noGrp="1"/>
          </p:cNvSpPr>
          <p:nvPr>
            <p:ph type="body" idx="1"/>
          </p:nvPr>
        </p:nvSpPr>
        <p:spPr>
          <a:xfrm>
            <a:off x="457200" y="1268362"/>
            <a:ext cx="8229600" cy="4857802"/>
          </a:xfrm>
          <a:prstGeom prst="rect">
            <a:avLst/>
          </a:prstGeom>
          <a:noFill/>
          <a:ln>
            <a:noFill/>
          </a:ln>
        </p:spPr>
        <p:txBody>
          <a:bodyPr spcFirstLastPara="1" wrap="square" lIns="91425" tIns="45700" rIns="91425" bIns="45700" anchor="t" anchorCtr="0">
            <a:noAutofit/>
          </a:bodyPr>
          <a:lstStyle/>
          <a:p>
            <a:pPr marL="114300" indent="0">
              <a:buNone/>
            </a:pPr>
            <a:r>
              <a:rPr lang="en-US" sz="2000" b="1" dirty="0"/>
              <a:t>Individual Contributions at Akshaya Trust</a:t>
            </a:r>
          </a:p>
          <a:p>
            <a:pPr marL="114300" indent="0">
              <a:buNone/>
            </a:pPr>
            <a:r>
              <a:rPr lang="en-US" sz="2000" b="1" dirty="0"/>
              <a:t>VIGNESH A – RA2211003010839</a:t>
            </a:r>
            <a:endParaRPr lang="en-US" sz="2000" dirty="0"/>
          </a:p>
          <a:p>
            <a:pPr algn="just"/>
            <a:r>
              <a:rPr lang="en-US" sz="1800" b="1" dirty="0"/>
              <a:t>Serving Food:</a:t>
            </a:r>
            <a:r>
              <a:rPr lang="en-US" sz="1800" dirty="0"/>
              <a:t> Actively involved in preparing and serving nutritious meals, focusing on dietary preferences to create an enjoyable dining experience.</a:t>
            </a:r>
          </a:p>
          <a:p>
            <a:pPr algn="just"/>
            <a:r>
              <a:rPr lang="en-US" sz="1800" b="1" dirty="0"/>
              <a:t>Positive Conversations:</a:t>
            </a:r>
            <a:r>
              <a:rPr lang="en-US" sz="1800" dirty="0"/>
              <a:t> Engaged in uplifting discussions, boosting residents’ self-esteem and reinforcing their sense of worth and belonging.</a:t>
            </a:r>
          </a:p>
          <a:p>
            <a:pPr algn="just"/>
            <a:r>
              <a:rPr lang="en-US" sz="1800" b="1" dirty="0"/>
              <a:t>Mobile Device Assistance:</a:t>
            </a:r>
            <a:r>
              <a:rPr lang="en-US" sz="1800" dirty="0"/>
              <a:t> Provided support for residents' mobile phones, helping them stay connected with loved ones and enhancing their sense of independence.</a:t>
            </a:r>
          </a:p>
          <a:p>
            <a:pPr algn="just"/>
            <a:r>
              <a:rPr lang="en-US" sz="1800" b="1" dirty="0"/>
              <a:t>Motivational Speeches:</a:t>
            </a:r>
            <a:r>
              <a:rPr lang="en-US" sz="1800" dirty="0"/>
              <a:t> Delivered speeches on resilience and positivity, uplifting residents’ spirits and encouraging them.</a:t>
            </a:r>
          </a:p>
          <a:p>
            <a:pPr marL="114300" indent="0">
              <a:buNone/>
            </a:pPr>
            <a:r>
              <a:rPr lang="en-US" sz="2000" b="1" dirty="0"/>
              <a:t>Reflection:</a:t>
            </a:r>
            <a:br>
              <a:rPr lang="en-US" sz="2000" dirty="0"/>
            </a:br>
            <a:r>
              <a:rPr lang="en-US" sz="2000" dirty="0"/>
              <a:t>These experiences taught me empathy, effective communication, and the importance of creative engagement. They reinforced my commitment to community service and inspired me to continue contributing to the well-being of others.</a:t>
            </a:r>
          </a:p>
        </p:txBody>
      </p:sp>
      <p:sp>
        <p:nvSpPr>
          <p:cNvPr id="99" name="Google Shape;99;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lvl="0"/>
            <a:r>
              <a:rPr lang="en-US"/>
              <a:t>10/17/2024</a:t>
            </a:r>
            <a:endParaRPr lang="en-US" dirty="0"/>
          </a:p>
        </p:txBody>
      </p:sp>
      <p:sp>
        <p:nvSpPr>
          <p:cNvPr id="100" name="Google Shape;100;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IN"/>
              <a:t>21GNP301 Community Connect</a:t>
            </a:r>
          </a:p>
        </p:txBody>
      </p:sp>
      <p:sp>
        <p:nvSpPr>
          <p:cNvPr id="101" name="Google Shape;101;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lang="en-US"/>
          </a:p>
        </p:txBody>
      </p:sp>
      <p:sp>
        <p:nvSpPr>
          <p:cNvPr id="2" name="Google Shape;96;p2">
            <a:extLst>
              <a:ext uri="{FF2B5EF4-FFF2-40B4-BE49-F238E27FC236}">
                <a16:creationId xmlns:a16="http://schemas.microsoft.com/office/drawing/2014/main" id="{45B8E35A-BD50-F324-C5A7-229437AA10CD}"/>
              </a:ext>
            </a:extLst>
          </p:cNvPr>
          <p:cNvSpPr txBox="1">
            <a:spLocks/>
          </p:cNvSpPr>
          <p:nvPr/>
        </p:nvSpPr>
        <p:spPr>
          <a:xfrm>
            <a:off x="202544" y="457200"/>
            <a:ext cx="8229600" cy="11430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4400"/>
            </a:pPr>
            <a:r>
              <a:rPr lang="en-US" sz="2800" b="1">
                <a:latin typeface="Times New Roman" panose="02020603050405020304" pitchFamily="18" charset="0"/>
                <a:cs typeface="Times New Roman" panose="02020603050405020304" pitchFamily="18" charset="0"/>
              </a:rPr>
              <a:t> GOLDEN HEARTS COMMUNITY OUTREACH</a:t>
            </a:r>
            <a:endParaRPr lang="en-US"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372434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TotalTime>
  <Words>2098</Words>
  <Application>Microsoft Office PowerPoint</Application>
  <PresentationFormat>On-screen Show (4:3)</PresentationFormat>
  <Paragraphs>249</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Aptos</vt:lpstr>
      <vt:lpstr>Arial</vt:lpstr>
      <vt:lpstr>Calibri</vt:lpstr>
      <vt:lpstr>Roboto</vt:lpstr>
      <vt:lpstr>Sylfaen</vt:lpstr>
      <vt:lpstr>Symbol</vt:lpstr>
      <vt:lpstr>Times New Roman</vt:lpstr>
      <vt:lpstr>TimesNewRomanPSMT</vt:lpstr>
      <vt:lpstr>Office Theme</vt:lpstr>
      <vt:lpstr>GOLDEN HEARTS COMMUNITY OUTREACH Volunteering at old age homes</vt:lpstr>
      <vt:lpstr> GOLDEN HEARTS COMMUNITY OUTREACH</vt:lpstr>
      <vt:lpstr> GOLDEN HEARTS COMMUNITY OUTREACH</vt:lpstr>
      <vt:lpstr>      </vt:lpstr>
      <vt:lpstr>      </vt:lpstr>
      <vt:lpstr>      </vt:lpstr>
      <vt:lpstr>      </vt:lpstr>
      <vt:lpstr>      </vt:lpstr>
      <vt:lpstr>      </vt:lpstr>
      <vt:lpstr>      </vt:lpstr>
      <vt:lpstr>      </vt:lpstr>
      <vt:lpstr>      </vt:lpstr>
      <vt:lpstr>      </vt:lpstr>
      <vt:lpstr>      </vt:lpstr>
      <vt:lpstr>      </vt:lpstr>
      <vt:lpstr>      </vt:lpstr>
      <vt:lpstr>      </vt:lpstr>
      <vt:lpstr>      </vt:lpstr>
      <vt:lpstr>      </vt:lpstr>
      <vt:lpst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Kevin</dc:creator>
  <cp:lastModifiedBy>Mithun S</cp:lastModifiedBy>
  <cp:revision>42</cp:revision>
  <dcterms:created xsi:type="dcterms:W3CDTF">2020-05-13T07:00:00Z</dcterms:created>
  <dcterms:modified xsi:type="dcterms:W3CDTF">2024-10-16T08:11:33Z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A664506BF72149B0A1C0BDB0F058CEE7_13</vt:lpwstr>
  </property>
  <property fmtid="{D5CDD505-2E9C-101B-9397-08002B2CF9AE}" pid="3" name="KSOProductBuildVer">
    <vt:lpwstr>1033-12.2.0.17562</vt:lpwstr>
  </property>
</Properties>
</file>